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8.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9.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0.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1.xml" ContentType="application/vnd.openxmlformats-officedocument.presentationml.comments+xml"/>
  <Override PartName="/ppt/notesSlides/notesSlide24.xml" ContentType="application/vnd.openxmlformats-officedocument.presentationml.notesSlide+xml"/>
  <Override PartName="/ppt/comments/comment12.xml" ContentType="application/vnd.openxmlformats-officedocument.presentationml.comments+xml"/>
  <Override PartName="/ppt/notesSlides/notesSlide25.xml" ContentType="application/vnd.openxmlformats-officedocument.presentationml.notesSlide+xml"/>
  <Override PartName="/ppt/comments/comment13.xml" ContentType="application/vnd.openxmlformats-officedocument.presentationml.comments+xml"/>
  <Override PartName="/ppt/notesSlides/notesSlide26.xml" ContentType="application/vnd.openxmlformats-officedocument.presentationml.notesSlide+xml"/>
  <Override PartName="/ppt/comments/comment14.xml" ContentType="application/vnd.openxmlformats-officedocument.presentationml.comments+xml"/>
  <Override PartName="/ppt/notesSlides/notesSlide27.xml" ContentType="application/vnd.openxmlformats-officedocument.presentationml.notesSlide+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91" r:id="rId2"/>
    <p:sldId id="493" r:id="rId3"/>
    <p:sldId id="483" r:id="rId4"/>
    <p:sldId id="507" r:id="rId5"/>
    <p:sldId id="508" r:id="rId6"/>
    <p:sldId id="509" r:id="rId7"/>
    <p:sldId id="504" r:id="rId8"/>
    <p:sldId id="521" r:id="rId9"/>
    <p:sldId id="484" r:id="rId10"/>
    <p:sldId id="501" r:id="rId11"/>
    <p:sldId id="512" r:id="rId12"/>
    <p:sldId id="494" r:id="rId13"/>
    <p:sldId id="510" r:id="rId14"/>
    <p:sldId id="515" r:id="rId15"/>
    <p:sldId id="514" r:id="rId16"/>
    <p:sldId id="513" r:id="rId17"/>
    <p:sldId id="465" r:id="rId18"/>
    <p:sldId id="495" r:id="rId19"/>
    <p:sldId id="416" r:id="rId20"/>
    <p:sldId id="516" r:id="rId21"/>
    <p:sldId id="482" r:id="rId22"/>
    <p:sldId id="506" r:id="rId23"/>
    <p:sldId id="505" r:id="rId24"/>
    <p:sldId id="520" r:id="rId25"/>
    <p:sldId id="517" r:id="rId26"/>
    <p:sldId id="518" r:id="rId27"/>
    <p:sldId id="519" r:id="rId28"/>
    <p:sldId id="522" r:id="rId29"/>
    <p:sldId id="32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5" clrIdx="1">
    <p:extLst>
      <p:ext uri="{19B8F6BF-5375-455C-9EA6-DF929625EA0E}">
        <p15:presenceInfo xmlns:p15="http://schemas.microsoft.com/office/powerpoint/2012/main" userId="S::LISA.SLIFERMBACKE@tetratech.com::9924222b-6d95-4027-a986-6bb1aee6ef50" providerId="AD"/>
      </p:ext>
    </p:extLst>
  </p:cmAuthor>
  <p:cmAuthor id="3" name="Killian, Dan" initials="KD" lastIdx="15" clrIdx="2">
    <p:extLst>
      <p:ext uri="{19B8F6BF-5375-455C-9EA6-DF929625EA0E}">
        <p15:presenceInfo xmlns:p15="http://schemas.microsoft.com/office/powerpoint/2012/main" userId="S::DAN.KILLIAN@tetratech.com::500e1f32-7a83-4dbd-a776-8d0b189710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2F6C"/>
    <a:srgbClr val="6C6463"/>
    <a:srgbClr val="057AD7"/>
    <a:srgbClr val="CFCDC9"/>
    <a:srgbClr val="D9D7D3"/>
    <a:srgbClr val="BA0C2F"/>
    <a:srgbClr val="E7E7E5"/>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88" autoAdjust="0"/>
    <p:restoredTop sz="73741" autoAdjust="0"/>
  </p:normalViewPr>
  <p:slideViewPr>
    <p:cSldViewPr snapToObjects="1">
      <p:cViewPr varScale="1">
        <p:scale>
          <a:sx n="84" d="100"/>
          <a:sy n="84" d="100"/>
        </p:scale>
        <p:origin x="1032" y="60"/>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2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4-29T17:41:09.064" idx="1">
    <p:pos x="10" y="10"/>
    <p:text>can't read the legends very well, and the maps tend to look the same</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2-04-30T00:08:16.680" idx="10">
    <p:pos x="10" y="10"/>
    <p:text>appears to be a seasonal component here. we should decompose this data.</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3" dt="2022-04-30T00:08:48.442" idx="11">
    <p:pos x="10" y="10"/>
    <p:text>beautiful table</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22-04-30T00:09:05.236" idx="12">
    <p:pos x="10" y="10"/>
    <p:text>I'm a big fan of data presentation that combines figure and tables together like this one does. Great job!!</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22-04-30T00:09:46.182" idx="13">
    <p:pos x="10" y="10"/>
    <p:text>as someone without a health background, this is a highly technical figure for me. Make sure you annotate everything with clear explanation.</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3" dt="2022-04-30T00:10:31.517" idx="14">
    <p:pos x="10" y="10"/>
    <p:text>is there an explanation for the surge?</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3" dt="2022-04-30T00:10:53.705" idx="15">
    <p:pos x="10" y="10"/>
    <p:text>beautiful presentation but perhaps too much going on. At the very least, you should point to any takeaways for the audience. We have a library of pointers and arrows that could be used. I've added a few of them here.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2-04-29T17:41:45.332" idx="2">
    <p:pos x="10" y="10"/>
    <p:text>agree with Yashin's comment we should look for a structural break in the series. You should also be able to add a loess smoother in ggplot, and this may suffice to show the break</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2-04-30T00:03:41.729" idx="3">
    <p:pos x="10" y="10"/>
    <p:text>if the grey is meant only as a background reference and the blue line is the main measure, than I think you could leave as is. If you mean to present both measures with equal importance, make &gt;5 cases a primary color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2-04-30T00:04:29.151" idx="4">
    <p:pos x="10" y="10"/>
    <p:text>do we have an explanation for the outlier? Is it something in the real world? Or a data error?</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2-04-30T00:05:07.612" idx="5">
    <p:pos x="10" y="10"/>
    <p:text>very nice, i love the overall styling of all these figures! Again we need an explanation of these outliers. Note the slightly rising trend in the blue line - you need a smoother to show that trend</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2-04-30T00:06:26.283" idx="6">
    <p:pos x="10" y="10"/>
    <p:text>add a smoother</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2-04-30T00:06:49.570" idx="7">
    <p:pos x="10" y="10"/>
    <p:text>I'm not a huge fan of overlaying yrs.. I've never seen it done this way is when these years are used as background data in grey, and then the current year is colored to indicate excess mortality.</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2-04-30T00:07:44.341" idx="8">
    <p:pos x="10" y="10"/>
    <p:text>add a smoother</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2-04-30T00:08:01.877" idx="9">
    <p:pos x="10" y="10"/>
    <p:text>explanation for outlier?</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4/29/2022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dirty="0"/>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4/29/2022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dirty="0"/>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To </a:t>
            </a:r>
            <a:r>
              <a:rPr lang="en-US" sz="1800" dirty="0">
                <a:effectLst/>
                <a:latin typeface="Calibri" panose="020F0502020204030204" pitchFamily="34" charset="0"/>
                <a:ea typeface="Calibri" panose="020F0502020204030204" pitchFamily="34" charset="0"/>
              </a:rPr>
              <a:t>assess the performance of the Malaria program in Zambia</a:t>
            </a:r>
            <a:r>
              <a:rPr lang="en-US" sz="1800" baseline="0" dirty="0">
                <a:effectLst/>
                <a:latin typeface="Calibri" panose="020F0502020204030204" pitchFamily="34" charset="0"/>
                <a:ea typeface="Calibri" panose="020F0502020204030204" pitchFamily="34" charset="0"/>
              </a:rPr>
              <a:t> as part of annual PMI process with each IP</a:t>
            </a: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Audience: PMI</a:t>
            </a:r>
          </a:p>
          <a:p>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dirty="0"/>
          </a:p>
        </p:txBody>
      </p:sp>
    </p:spTree>
    <p:extLst>
      <p:ext uri="{BB962C8B-B14F-4D97-AF65-F5344CB8AC3E}">
        <p14:creationId xmlns:p14="http://schemas.microsoft.com/office/powerpoint/2010/main" val="367105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Can you explain the outlier? Is it an artifact of data quality? What happened to the denominator, did it drop for some reason?</a:t>
            </a:r>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dirty="0"/>
          </a:p>
        </p:txBody>
      </p:sp>
    </p:spTree>
    <p:extLst>
      <p:ext uri="{BB962C8B-B14F-4D97-AF65-F5344CB8AC3E}">
        <p14:creationId xmlns:p14="http://schemas.microsoft.com/office/powerpoint/2010/main" val="25077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 would</a:t>
            </a:r>
            <a:r>
              <a:rPr lang="en-US" sz="1200" baseline="0" dirty="0"/>
              <a:t> suggest a line graph, perhaps with a best fit line</a:t>
            </a:r>
          </a:p>
          <a:p>
            <a:pPr marL="171450" indent="-171450">
              <a:buFont typeface="Arial" panose="020B0604020202020204" pitchFamily="34" charset="0"/>
              <a:buChar char="•"/>
            </a:pPr>
            <a:r>
              <a:rPr lang="en-US" sz="1200" baseline="0" dirty="0"/>
              <a:t>For analysis also graph the denominator to make sure it is relatively constant. If it is, you can leave it out</a:t>
            </a: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dirty="0"/>
          </a:p>
        </p:txBody>
      </p:sp>
    </p:spTree>
    <p:extLst>
      <p:ext uri="{BB962C8B-B14F-4D97-AF65-F5344CB8AC3E}">
        <p14:creationId xmlns:p14="http://schemas.microsoft.com/office/powerpoint/2010/main" val="343734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2485093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Why do you call these deaths</a:t>
            </a:r>
            <a:r>
              <a:rPr lang="en-US" b="0" baseline="0" dirty="0"/>
              <a:t> and present percentages, whereas you labeled slide # 9 as case fatality rates? What is the difference?</a:t>
            </a:r>
          </a:p>
          <a:p>
            <a:pPr marL="171450" indent="-171450">
              <a:buFont typeface="Arial" panose="020B0604020202020204" pitchFamily="34" charset="0"/>
              <a:buChar char="•"/>
            </a:pPr>
            <a:r>
              <a:rPr lang="en-US" b="0" baseline="0" dirty="0"/>
              <a:t>Why are we focused on </a:t>
            </a:r>
            <a:r>
              <a:rPr lang="en-US" b="0" baseline="0" dirty="0" err="1"/>
              <a:t>Nchelenge</a:t>
            </a:r>
            <a:r>
              <a:rPr lang="en-US" b="0" baseline="0" dirty="0"/>
              <a:t> in </a:t>
            </a:r>
            <a:r>
              <a:rPr lang="en-US" b="0" baseline="0" dirty="0" err="1"/>
              <a:t>Luapula</a:t>
            </a:r>
            <a:r>
              <a:rPr lang="en-US" b="0" baseline="0" dirty="0"/>
              <a:t>?</a:t>
            </a:r>
          </a:p>
          <a:p>
            <a:pPr marL="171450" indent="-171450">
              <a:buFont typeface="Arial" panose="020B0604020202020204" pitchFamily="34" charset="0"/>
              <a:buChar char="•"/>
            </a:pPr>
            <a:r>
              <a:rPr lang="en-US" b="0" baseline="0" dirty="0"/>
              <a:t>Is </a:t>
            </a:r>
            <a:r>
              <a:rPr lang="en-US" b="0" baseline="0" dirty="0" err="1"/>
              <a:t>Nchelenge</a:t>
            </a:r>
            <a:r>
              <a:rPr lang="en-US" b="0" baseline="0" dirty="0"/>
              <a:t> the highest contributor to </a:t>
            </a:r>
            <a:r>
              <a:rPr lang="en-US" b="0" baseline="0" dirty="0" err="1"/>
              <a:t>Luapula</a:t>
            </a:r>
            <a:r>
              <a:rPr lang="en-US" b="0" baseline="0" dirty="0"/>
              <a:t> province totals? If so, I would suggest including this in the title</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dirty="0"/>
          </a:p>
        </p:txBody>
      </p:sp>
    </p:spTree>
    <p:extLst>
      <p:ext uri="{BB962C8B-B14F-4D97-AF65-F5344CB8AC3E}">
        <p14:creationId xmlns:p14="http://schemas.microsoft.com/office/powerpoint/2010/main" val="381087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The </a:t>
            </a:r>
            <a:r>
              <a:rPr lang="en-US" b="0" dirty="0" err="1"/>
              <a:t>colours</a:t>
            </a:r>
            <a:r>
              <a:rPr lang="en-US" b="0" dirty="0"/>
              <a:t> do not communicate</a:t>
            </a:r>
            <a:r>
              <a:rPr lang="en-US" b="0" baseline="0" dirty="0"/>
              <a:t> which years are more recent. Can you select a </a:t>
            </a:r>
            <a:r>
              <a:rPr lang="en-US" b="0" baseline="0" dirty="0" err="1"/>
              <a:t>colour</a:t>
            </a:r>
            <a:r>
              <a:rPr lang="en-US" b="0" baseline="0" dirty="0"/>
              <a:t> scheme that goes from lightest to darkest so that it intuitively communicates chronologic order? For instance from shades of yellow, shades of orange to shades of red? Another possibility would be to make the black line the most recent year because it stands out and is clearest. </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dirty="0"/>
          </a:p>
        </p:txBody>
      </p:sp>
    </p:spTree>
    <p:extLst>
      <p:ext uri="{BB962C8B-B14F-4D97-AF65-F5344CB8AC3E}">
        <p14:creationId xmlns:p14="http://schemas.microsoft.com/office/powerpoint/2010/main" val="2019764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What is the pattern here, can you</a:t>
            </a:r>
            <a:r>
              <a:rPr lang="en-US" b="0" baseline="0" dirty="0"/>
              <a:t> describe it in one sentence? This is just a question for the presenter</a:t>
            </a:r>
          </a:p>
          <a:p>
            <a:pPr marL="171450" indent="-171450">
              <a:buFont typeface="Arial" panose="020B0604020202020204" pitchFamily="34" charset="0"/>
              <a:buChar char="•"/>
            </a:pPr>
            <a:r>
              <a:rPr lang="en-US" b="0" baseline="0" dirty="0"/>
              <a:t>Again I suggest one legend for all six figures</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dirty="0"/>
          </a:p>
        </p:txBody>
      </p:sp>
    </p:spTree>
    <p:extLst>
      <p:ext uri="{BB962C8B-B14F-4D97-AF65-F5344CB8AC3E}">
        <p14:creationId xmlns:p14="http://schemas.microsoft.com/office/powerpoint/2010/main" val="261695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How is this different from #9?</a:t>
            </a:r>
          </a:p>
          <a:p>
            <a:pPr marL="171450" indent="-171450">
              <a:buFont typeface="Arial" panose="020B0604020202020204" pitchFamily="34" charset="0"/>
              <a:buChar char="•"/>
            </a:pPr>
            <a:r>
              <a:rPr lang="en-US" b="0" dirty="0"/>
              <a:t>Shouldn’t all </a:t>
            </a:r>
            <a:r>
              <a:rPr lang="en-US" b="0" dirty="0" err="1"/>
              <a:t>Nchelenge</a:t>
            </a:r>
            <a:r>
              <a:rPr lang="en-US" b="0" dirty="0"/>
              <a:t> Malaria slides </a:t>
            </a:r>
            <a:r>
              <a:rPr lang="en-US" b="0" baseline="0" dirty="0"/>
              <a:t>be presented together (</a:t>
            </a:r>
            <a:r>
              <a:rPr lang="en-US" b="0" baseline="0" dirty="0" err="1"/>
              <a:t>ie</a:t>
            </a:r>
            <a:r>
              <a:rPr lang="en-US" b="0" baseline="0" dirty="0"/>
              <a:t> in consecutive slides)?</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dirty="0"/>
          </a:p>
        </p:txBody>
      </p:sp>
    </p:spTree>
    <p:extLst>
      <p:ext uri="{BB962C8B-B14F-4D97-AF65-F5344CB8AC3E}">
        <p14:creationId xmlns:p14="http://schemas.microsoft.com/office/powerpoint/2010/main" val="222365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This should be presented right after</a:t>
            </a:r>
            <a:r>
              <a:rPr lang="en-US" sz="1200" baseline="0" dirty="0"/>
              <a:t> #6 so people can see that while the number of cases is not so different, the case fatality falls on the &lt;5s </a:t>
            </a: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51816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768459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171450">
              <a:lnSpc>
                <a:spcPct val="90000"/>
              </a:lnSpc>
              <a:spcAft>
                <a:spcPts val="450"/>
              </a:spcAft>
              <a:buFont typeface="Arial" panose="020B0604020202020204" pitchFamily="34" charset="0"/>
              <a:buChar char="•"/>
            </a:pPr>
            <a:r>
              <a:rPr lang="en-US" dirty="0"/>
              <a:t>what happened</a:t>
            </a:r>
            <a:r>
              <a:rPr lang="en-US" baseline="0" dirty="0"/>
              <a:t> to cause the spike in the first half (April?) of 2020? Does this include the part of the health system receiving refugees?</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dirty="0"/>
          </a:p>
        </p:txBody>
      </p:sp>
    </p:spTree>
    <p:extLst>
      <p:ext uri="{BB962C8B-B14F-4D97-AF65-F5344CB8AC3E}">
        <p14:creationId xmlns:p14="http://schemas.microsoft.com/office/powerpoint/2010/main" val="129967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2</a:t>
            </a:fld>
            <a:endParaRPr lang="en-US"/>
          </a:p>
        </p:txBody>
      </p:sp>
    </p:spTree>
    <p:extLst>
      <p:ext uri="{BB962C8B-B14F-4D97-AF65-F5344CB8AC3E}">
        <p14:creationId xmlns:p14="http://schemas.microsoft.com/office/powerpoint/2010/main" val="3383810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171450">
              <a:lnSpc>
                <a:spcPct val="90000"/>
              </a:lnSpc>
              <a:spcAft>
                <a:spcPts val="45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dirty="0"/>
          </a:p>
        </p:txBody>
      </p:sp>
    </p:spTree>
    <p:extLst>
      <p:ext uri="{BB962C8B-B14F-4D97-AF65-F5344CB8AC3E}">
        <p14:creationId xmlns:p14="http://schemas.microsoft.com/office/powerpoint/2010/main" val="3201980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some points disconnected and others connected?</a:t>
            </a:r>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dirty="0"/>
          </a:p>
        </p:txBody>
      </p:sp>
    </p:spTree>
    <p:extLst>
      <p:ext uri="{BB962C8B-B14F-4D97-AF65-F5344CB8AC3E}">
        <p14:creationId xmlns:p14="http://schemas.microsoft.com/office/powerpoint/2010/main" val="429000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out outreach training and supportive supervision</a:t>
            </a:r>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dirty="0"/>
          </a:p>
        </p:txBody>
      </p:sp>
    </p:spTree>
    <p:extLst>
      <p:ext uri="{BB962C8B-B14F-4D97-AF65-F5344CB8AC3E}">
        <p14:creationId xmlns:p14="http://schemas.microsoft.com/office/powerpoint/2010/main" val="1945672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 same insecticide</a:t>
            </a:r>
            <a:r>
              <a:rPr lang="en-US" baseline="0" dirty="0"/>
              <a:t> used each year? Same structures?</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dirty="0"/>
          </a:p>
        </p:txBody>
      </p:sp>
    </p:spTree>
    <p:extLst>
      <p:ext uri="{BB962C8B-B14F-4D97-AF65-F5344CB8AC3E}">
        <p14:creationId xmlns:p14="http://schemas.microsoft.com/office/powerpoint/2010/main" val="279012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story here is the increase in coverage? If so consider editing</a:t>
            </a:r>
            <a:r>
              <a:rPr lang="en-US" baseline="0" dirty="0"/>
              <a:t> the title to reflect this conclusion. The same could be done with other slides—present the conclusion in title when possible</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dirty="0"/>
          </a:p>
        </p:txBody>
      </p:sp>
    </p:spTree>
    <p:extLst>
      <p:ext uri="{BB962C8B-B14F-4D97-AF65-F5344CB8AC3E}">
        <p14:creationId xmlns:p14="http://schemas.microsoft.com/office/powerpoint/2010/main" val="1853449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enumerate the six skills</a:t>
            </a:r>
            <a:r>
              <a:rPr lang="en-US" baseline="0" dirty="0"/>
              <a:t> so that it is clear that they are components of the overall OTSS score. </a:t>
            </a:r>
          </a:p>
          <a:p>
            <a:endParaRPr lang="en-US" baseline="0" dirty="0"/>
          </a:p>
          <a:p>
            <a:r>
              <a:rPr lang="en-US" baseline="0" dirty="0"/>
              <a:t>Is there a reason why some lines are dotted and others not? Dotted lines seem to suggest lesser importance. Can you include the overall OTSS score as the clearest dark line that is now the “Adherence to positive test results”?</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dirty="0"/>
          </a:p>
        </p:txBody>
      </p:sp>
    </p:spTree>
    <p:extLst>
      <p:ext uri="{BB962C8B-B14F-4D97-AF65-F5344CB8AC3E}">
        <p14:creationId xmlns:p14="http://schemas.microsoft.com/office/powerpoint/2010/main" val="208659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idea what 12s are</a:t>
            </a:r>
          </a:p>
          <a:p>
            <a:r>
              <a:rPr lang="en-US" baseline="0" dirty="0"/>
              <a:t>Was there spoilage? Theft?</a:t>
            </a:r>
            <a:endParaRPr lang="en-US" dirty="0"/>
          </a:p>
          <a:p>
            <a:endParaRPr lang="en-US" dirty="0"/>
          </a:p>
          <a:p>
            <a:r>
              <a:rPr lang="en-US" dirty="0"/>
              <a:t>I would suggest</a:t>
            </a:r>
            <a:r>
              <a:rPr lang="en-US" baseline="0" dirty="0"/>
              <a:t> presenting this section in an order that would put the inputs first, such as:</a:t>
            </a:r>
          </a:p>
          <a:p>
            <a:pPr marL="228600" indent="-228600">
              <a:buAutoNum type="arabicParenR"/>
            </a:pPr>
            <a:r>
              <a:rPr lang="en-US" baseline="0" dirty="0"/>
              <a:t>Availability of key commodities (I would also include the word availability in this title)</a:t>
            </a:r>
          </a:p>
          <a:p>
            <a:pPr marL="228600" indent="-228600">
              <a:buAutoNum type="arabicParenR"/>
            </a:pPr>
            <a:r>
              <a:rPr lang="en-US" baseline="0" dirty="0"/>
              <a:t>IRS coverage</a:t>
            </a:r>
          </a:p>
          <a:p>
            <a:pPr marL="228600" indent="-228600">
              <a:buAutoNum type="arabicParenR"/>
            </a:pPr>
            <a:r>
              <a:rPr lang="en-US" baseline="0" dirty="0"/>
              <a:t>OTSS score</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dirty="0"/>
          </a:p>
        </p:txBody>
      </p:sp>
    </p:spTree>
    <p:extLst>
      <p:ext uri="{BB962C8B-B14F-4D97-AF65-F5344CB8AC3E}">
        <p14:creationId xmlns:p14="http://schemas.microsoft.com/office/powerpoint/2010/main" val="137829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idea what 24s are</a:t>
            </a:r>
          </a:p>
          <a:p>
            <a:endParaRPr lang="en-US" dirty="0"/>
          </a:p>
          <a:p>
            <a:r>
              <a:rPr lang="en-US" dirty="0"/>
              <a:t>Include the word “availability” in the title </a:t>
            </a:r>
          </a:p>
          <a:p>
            <a:endParaRPr lang="en-US" dirty="0"/>
          </a:p>
          <a:p>
            <a:r>
              <a:rPr lang="en-US" dirty="0"/>
              <a:t>Why</a:t>
            </a:r>
            <a:r>
              <a:rPr lang="en-US" baseline="0" dirty="0"/>
              <a:t> was the stock so much higher in some months when the materials dispensed was fairly constant? Was there spoilage? Theft?</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dirty="0"/>
          </a:p>
        </p:txBody>
      </p:sp>
    </p:spTree>
    <p:extLst>
      <p:ext uri="{BB962C8B-B14F-4D97-AF65-F5344CB8AC3E}">
        <p14:creationId xmlns:p14="http://schemas.microsoft.com/office/powerpoint/2010/main" val="396077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Make sure the presenter can </a:t>
            </a:r>
            <a:r>
              <a:rPr lang="en-US" b="0" dirty="0" err="1"/>
              <a:t>summarise</a:t>
            </a:r>
            <a:r>
              <a:rPr lang="en-US" b="0" baseline="0" dirty="0"/>
              <a:t> the general pattern</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dirty="0"/>
          </a:p>
        </p:txBody>
      </p:sp>
    </p:spTree>
    <p:extLst>
      <p:ext uri="{BB962C8B-B14F-4D97-AF65-F5344CB8AC3E}">
        <p14:creationId xmlns:p14="http://schemas.microsoft.com/office/powerpoint/2010/main" val="846925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This is striking—looks like a shift </a:t>
            </a:r>
            <a:r>
              <a:rPr lang="en-US" b="0" baseline="0" dirty="0"/>
              <a:t>in 2020. It makes me wonder if the change in 2020 had anything to do with changes that came about from the COVID-19 pandemic </a:t>
            </a:r>
          </a:p>
          <a:p>
            <a:pPr marL="171450" indent="-171450">
              <a:buFont typeface="Arial" panose="020B0604020202020204" pitchFamily="34" charset="0"/>
              <a:buChar char="•"/>
            </a:pPr>
            <a:r>
              <a:rPr lang="en-US" b="0" baseline="0" dirty="0"/>
              <a:t>You may consider doing a formal run chart analysis here (I will share an NHS guide that has some simple directions </a:t>
            </a:r>
            <a:r>
              <a:rPr lang="en-US" b="0" baseline="0"/>
              <a:t>for analysis on pages 26-28)</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dirty="0"/>
          </a:p>
        </p:txBody>
      </p:sp>
    </p:spTree>
    <p:extLst>
      <p:ext uri="{BB962C8B-B14F-4D97-AF65-F5344CB8AC3E}">
        <p14:creationId xmlns:p14="http://schemas.microsoft.com/office/powerpoint/2010/main" val="304554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I would suggest keeping just one legend explaining the different </a:t>
            </a:r>
            <a:r>
              <a:rPr lang="en-US" b="0" dirty="0" err="1"/>
              <a:t>colours</a:t>
            </a:r>
            <a:r>
              <a:rPr lang="en-US" b="0" dirty="0"/>
              <a:t> in one</a:t>
            </a:r>
            <a:r>
              <a:rPr lang="en-US" b="0" baseline="0" dirty="0"/>
              <a:t> place rather than six legends explaining one </a:t>
            </a:r>
            <a:r>
              <a:rPr lang="en-US" b="0" baseline="0" dirty="0" err="1"/>
              <a:t>colour</a:t>
            </a:r>
            <a:r>
              <a:rPr lang="en-US" b="0" baseline="0" dirty="0"/>
              <a:t> each. The audience will understand more quickly if they see the legend in one place</a:t>
            </a:r>
            <a:endParaRPr lang="en-US" b="0" dirty="0"/>
          </a:p>
          <a:p>
            <a:pPr marL="171450" indent="-171450">
              <a:buFont typeface="Arial" panose="020B0604020202020204" pitchFamily="34" charset="0"/>
              <a:buChar char="•"/>
            </a:pPr>
            <a:r>
              <a:rPr lang="en-US" b="0" dirty="0"/>
              <a:t>Since</a:t>
            </a:r>
            <a:r>
              <a:rPr lang="en-US" b="0" baseline="0" dirty="0"/>
              <a:t> there is no summary of what the interpretation is here, make sure the presenter can describe clearly and simply what the pattern is </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dirty="0"/>
          </a:p>
        </p:txBody>
      </p:sp>
    </p:spTree>
    <p:extLst>
      <p:ext uri="{BB962C8B-B14F-4D97-AF65-F5344CB8AC3E}">
        <p14:creationId xmlns:p14="http://schemas.microsoft.com/office/powerpoint/2010/main" val="166841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I would suggest a more visible </a:t>
            </a:r>
            <a:r>
              <a:rPr lang="en-US" b="0" dirty="0" err="1"/>
              <a:t>colour</a:t>
            </a:r>
            <a:r>
              <a:rPr lang="en-US" b="0" baseline="0" dirty="0"/>
              <a:t> for &gt;5</a:t>
            </a:r>
          </a:p>
          <a:p>
            <a:pPr marL="171450" indent="-171450">
              <a:buFont typeface="Arial" panose="020B0604020202020204" pitchFamily="34" charset="0"/>
              <a:buChar char="•"/>
            </a:pPr>
            <a:r>
              <a:rPr lang="en-US" b="0" baseline="0" dirty="0"/>
              <a:t>It’s so interesting that the number of cases is similar between the two age groups. I wonder what the population of the two groups might be (</a:t>
            </a:r>
            <a:r>
              <a:rPr lang="en-US" b="0" baseline="0" dirty="0" err="1"/>
              <a:t>ie</a:t>
            </a:r>
            <a:r>
              <a:rPr lang="en-US" b="0" baseline="0" dirty="0"/>
              <a:t> whether the rate among each age group is similar)</a:t>
            </a:r>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dirty="0"/>
          </a:p>
        </p:txBody>
      </p:sp>
    </p:spTree>
    <p:extLst>
      <p:ext uri="{BB962C8B-B14F-4D97-AF65-F5344CB8AC3E}">
        <p14:creationId xmlns:p14="http://schemas.microsoft.com/office/powerpoint/2010/main" val="293545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It’s difficult</a:t>
            </a:r>
            <a:r>
              <a:rPr lang="en-US" b="0" baseline="0" dirty="0"/>
              <a:t> </a:t>
            </a:r>
            <a:r>
              <a:rPr lang="en-US" b="0" dirty="0"/>
              <a:t>to see what the pattern might be.</a:t>
            </a:r>
            <a:r>
              <a:rPr lang="en-US" b="0" baseline="0" dirty="0"/>
              <a:t> </a:t>
            </a:r>
          </a:p>
          <a:p>
            <a:pPr marL="171450" indent="-171450">
              <a:buFont typeface="Arial" panose="020B0604020202020204" pitchFamily="34" charset="0"/>
              <a:buChar char="•"/>
            </a:pPr>
            <a:r>
              <a:rPr lang="en-US" b="0" baseline="0" dirty="0"/>
              <a:t>If you are not able to describe the pattern, what is the purpose of presenting this? If you are inviting your audience to help interpret, say this during the presentation</a:t>
            </a: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dirty="0"/>
          </a:p>
        </p:txBody>
      </p:sp>
    </p:spTree>
    <p:extLst>
      <p:ext uri="{BB962C8B-B14F-4D97-AF65-F5344CB8AC3E}">
        <p14:creationId xmlns:p14="http://schemas.microsoft.com/office/powerpoint/2010/main" val="89944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dirty="0"/>
          </a:p>
        </p:txBody>
      </p:sp>
    </p:spTree>
    <p:extLst>
      <p:ext uri="{BB962C8B-B14F-4D97-AF65-F5344CB8AC3E}">
        <p14:creationId xmlns:p14="http://schemas.microsoft.com/office/powerpoint/2010/main" val="418152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I would suggest</a:t>
            </a:r>
            <a:r>
              <a:rPr lang="en-US" sz="1200" baseline="0" dirty="0"/>
              <a:t> limiting this to &lt;5s as this I where mortality is typically greater. Unless this is not the case with these data (so you could also separate by age)</a:t>
            </a: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dirty="0"/>
          </a:p>
        </p:txBody>
      </p:sp>
    </p:spTree>
    <p:extLst>
      <p:ext uri="{BB962C8B-B14F-4D97-AF65-F5344CB8AC3E}">
        <p14:creationId xmlns:p14="http://schemas.microsoft.com/office/powerpoint/2010/main" val="191747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4/29/2022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dirty="0"/>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dirty="0">
                <a:solidFill>
                  <a:schemeClr val="tx1"/>
                </a:solidFill>
              </a:rPr>
              <a:t>To change this cover photo: </a:t>
            </a:r>
          </a:p>
          <a:p>
            <a:pPr marL="171450" indent="-112713">
              <a:spcAft>
                <a:spcPts val="600"/>
              </a:spcAft>
              <a:buFont typeface="Arial"/>
              <a:buChar char="•"/>
            </a:pPr>
            <a:r>
              <a:rPr lang="en-US" sz="1000" dirty="0">
                <a:solidFill>
                  <a:schemeClr val="tx1"/>
                </a:solidFill>
              </a:rPr>
              <a:t>Click on View &gt; Slide Master.</a:t>
            </a:r>
          </a:p>
          <a:p>
            <a:pPr marL="171450" indent="-112713">
              <a:spcAft>
                <a:spcPts val="600"/>
              </a:spcAft>
              <a:buFont typeface="Arial"/>
              <a:buChar char="•"/>
            </a:pPr>
            <a:r>
              <a:rPr lang="en-US" sz="1000" dirty="0">
                <a:solidFill>
                  <a:schemeClr val="tx1"/>
                </a:solidFill>
              </a:rPr>
              <a:t>Right</a:t>
            </a:r>
            <a:r>
              <a:rPr lang="en-US" sz="1000" baseline="0" dirty="0">
                <a:solidFill>
                  <a:schemeClr val="tx1"/>
                </a:solidFill>
              </a:rPr>
              <a:t> c</a:t>
            </a:r>
            <a:r>
              <a:rPr lang="en-US" sz="1000" dirty="0">
                <a:solidFill>
                  <a:schemeClr val="tx1"/>
                </a:solidFill>
              </a:rPr>
              <a:t>lick on this photo</a:t>
            </a:r>
            <a:r>
              <a:rPr lang="en-US" sz="1000" baseline="0" dirty="0">
                <a:solidFill>
                  <a:schemeClr val="tx1"/>
                </a:solidFill>
              </a:rPr>
              <a:t> &gt; Change Picture… &gt; Choose a Picture &gt; Insert.</a:t>
            </a:r>
            <a:endParaRPr lang="en-US" sz="1000" dirty="0">
              <a:solidFill>
                <a:schemeClr val="tx1"/>
              </a:solidFill>
            </a:endParaRPr>
          </a:p>
          <a:p>
            <a:pPr marL="171450" indent="-112713">
              <a:spcAft>
                <a:spcPts val="600"/>
              </a:spcAft>
              <a:buFont typeface="Arial"/>
              <a:buChar char="•"/>
            </a:pPr>
            <a:r>
              <a:rPr lang="en-US" sz="1000" dirty="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dirty="0">
                <a:solidFill>
                  <a:schemeClr val="tx1"/>
                </a:solidFill>
              </a:rPr>
              <a:t>Add photo credit to the text box at top right of page.</a:t>
            </a:r>
          </a:p>
          <a:p>
            <a:pPr marL="171450" indent="-112713">
              <a:spcAft>
                <a:spcPts val="600"/>
              </a:spcAft>
              <a:buFont typeface="Arial"/>
              <a:buChar char="•"/>
            </a:pPr>
            <a:r>
              <a:rPr lang="en-US" sz="1000" dirty="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4/29/2022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4/29/2022</a:t>
            </a:fld>
            <a:endParaRPr lang="en-US" dirty="0"/>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4/29/2022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4/29/2022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4/29/2022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4/29/2022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4/29/2022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4/29/2022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4/29/2022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4/29/2022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4/29/2022</a:t>
            </a:fld>
            <a:endParaRPr lang="en-US" dirty="0"/>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dirty="0"/>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dirty="0"/>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omments" Target="../comments/commen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comments" Target="../comments/commen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comments" Target="../comments/commen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omments" Target="../comments/commen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omments" Target="../comments/commen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comments" Target="../comments/comment15.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dirty="0"/>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April,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SELECTED MALARIA related INDICATORS - DHIS2 data</a:t>
            </a:r>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325118" y="152400"/>
            <a:ext cx="8610600" cy="400110"/>
          </a:xfrm>
        </p:spPr>
        <p:txBody>
          <a:bodyPr/>
          <a:lstStyle/>
          <a:p>
            <a:pPr algn="ctr"/>
            <a:r>
              <a:rPr lang="en-US" sz="2000" b="1" dirty="0"/>
              <a:t>Nchelenge Malaria Positive cases in Pregnant Women-2016 to 2021</a:t>
            </a:r>
          </a:p>
        </p:txBody>
      </p:sp>
      <p:pic>
        <p:nvPicPr>
          <p:cNvPr id="3" name="Picture 2" descr="Chart, line chart&#10;&#10;Description automatically generated">
            <a:extLst>
              <a:ext uri="{FF2B5EF4-FFF2-40B4-BE49-F238E27FC236}">
                <a16:creationId xmlns:a16="http://schemas.microsoft.com/office/drawing/2014/main" id="{EAD2E649-9A40-45FB-9255-7C1BD7E40675}"/>
              </a:ext>
            </a:extLst>
          </p:cNvPr>
          <p:cNvPicPr>
            <a:picLocks noChangeAspect="1"/>
          </p:cNvPicPr>
          <p:nvPr/>
        </p:nvPicPr>
        <p:blipFill>
          <a:blip r:embed="rId3"/>
          <a:stretch>
            <a:fillRect/>
          </a:stretch>
        </p:blipFill>
        <p:spPr>
          <a:xfrm>
            <a:off x="0" y="663677"/>
            <a:ext cx="9144000" cy="6194323"/>
          </a:xfrm>
          <a:prstGeom prst="rect">
            <a:avLst/>
          </a:prstGeom>
        </p:spPr>
      </p:pic>
    </p:spTree>
    <p:extLst>
      <p:ext uri="{BB962C8B-B14F-4D97-AF65-F5344CB8AC3E}">
        <p14:creationId xmlns:p14="http://schemas.microsoft.com/office/powerpoint/2010/main" val="41937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66700" y="152400"/>
            <a:ext cx="8610600" cy="400110"/>
          </a:xfrm>
        </p:spPr>
        <p:txBody>
          <a:bodyPr/>
          <a:lstStyle/>
          <a:p>
            <a:pPr algn="ctr"/>
            <a:r>
              <a:rPr lang="en-US" sz="2000" b="1" dirty="0"/>
              <a:t>Nchelenge Malaria Positive cases in Pregnant Women-2018 to 2021</a:t>
            </a:r>
          </a:p>
        </p:txBody>
      </p:sp>
      <p:pic>
        <p:nvPicPr>
          <p:cNvPr id="3" name="Picture 2">
            <a:extLst>
              <a:ext uri="{FF2B5EF4-FFF2-40B4-BE49-F238E27FC236}">
                <a16:creationId xmlns:a16="http://schemas.microsoft.com/office/drawing/2014/main" id="{EAD2E649-9A40-45FB-9255-7C1BD7E40675}"/>
              </a:ext>
            </a:extLst>
          </p:cNvPr>
          <p:cNvPicPr>
            <a:picLocks noChangeAspect="1"/>
          </p:cNvPicPr>
          <p:nvPr/>
        </p:nvPicPr>
        <p:blipFill>
          <a:blip r:embed="rId3"/>
          <a:srcRect/>
          <a:stretch/>
        </p:blipFill>
        <p:spPr>
          <a:xfrm>
            <a:off x="573548" y="663677"/>
            <a:ext cx="7996904" cy="6194323"/>
          </a:xfrm>
          <a:prstGeom prst="rect">
            <a:avLst/>
          </a:prstGeom>
        </p:spPr>
      </p:pic>
    </p:spTree>
    <p:extLst>
      <p:ext uri="{BB962C8B-B14F-4D97-AF65-F5344CB8AC3E}">
        <p14:creationId xmlns:p14="http://schemas.microsoft.com/office/powerpoint/2010/main" val="2860464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971800" y="3191530"/>
            <a:ext cx="3657600" cy="523220"/>
          </a:xfrm>
        </p:spPr>
        <p:txBody>
          <a:bodyPr/>
          <a:lstStyle/>
          <a:p>
            <a:pPr algn="ctr"/>
            <a:r>
              <a:rPr lang="en-US" b="1" dirty="0"/>
              <a:t>Malaria Deaths</a:t>
            </a:r>
          </a:p>
        </p:txBody>
      </p:sp>
    </p:spTree>
    <p:extLst>
      <p:ext uri="{BB962C8B-B14F-4D97-AF65-F5344CB8AC3E}">
        <p14:creationId xmlns:p14="http://schemas.microsoft.com/office/powerpoint/2010/main" val="8483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381000" y="137011"/>
            <a:ext cx="7924800" cy="830997"/>
          </a:xfrm>
        </p:spPr>
        <p:txBody>
          <a:bodyPr/>
          <a:lstStyle/>
          <a:p>
            <a:pPr algn="ctr"/>
            <a:r>
              <a:rPr lang="en-US" sz="2400" b="1" dirty="0"/>
              <a:t>Nchelenge District Malaria Deaths Contribution in Luapula Province - 2016 to 2021</a:t>
            </a:r>
          </a:p>
        </p:txBody>
      </p:sp>
      <p:pic>
        <p:nvPicPr>
          <p:cNvPr id="8" name="Picture 7">
            <a:extLst>
              <a:ext uri="{FF2B5EF4-FFF2-40B4-BE49-F238E27FC236}">
                <a16:creationId xmlns:a16="http://schemas.microsoft.com/office/drawing/2014/main" id="{7550AC70-27E8-461E-8287-DE10D8EADEA1}"/>
              </a:ext>
            </a:extLst>
          </p:cNvPr>
          <p:cNvPicPr>
            <a:picLocks noChangeAspect="1"/>
          </p:cNvPicPr>
          <p:nvPr/>
        </p:nvPicPr>
        <p:blipFill>
          <a:blip r:embed="rId3"/>
          <a:srcRect/>
          <a:stretch/>
        </p:blipFill>
        <p:spPr>
          <a:xfrm>
            <a:off x="-15240" y="1644445"/>
            <a:ext cx="9144000" cy="3569109"/>
          </a:xfrm>
          <a:prstGeom prst="rect">
            <a:avLst/>
          </a:prstGeom>
        </p:spPr>
      </p:pic>
    </p:spTree>
    <p:extLst>
      <p:ext uri="{BB962C8B-B14F-4D97-AF65-F5344CB8AC3E}">
        <p14:creationId xmlns:p14="http://schemas.microsoft.com/office/powerpoint/2010/main" val="59294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381000" y="506343"/>
            <a:ext cx="7924800" cy="461665"/>
          </a:xfrm>
        </p:spPr>
        <p:txBody>
          <a:bodyPr/>
          <a:lstStyle/>
          <a:p>
            <a:pPr algn="ctr"/>
            <a:r>
              <a:rPr lang="en-US" sz="2400" b="1" dirty="0"/>
              <a:t>Luapula Districts Malaria Deaths Trends - 2016 to 2021</a:t>
            </a:r>
          </a:p>
        </p:txBody>
      </p:sp>
      <p:pic>
        <p:nvPicPr>
          <p:cNvPr id="3" name="Picture 2">
            <a:extLst>
              <a:ext uri="{FF2B5EF4-FFF2-40B4-BE49-F238E27FC236}">
                <a16:creationId xmlns:a16="http://schemas.microsoft.com/office/drawing/2014/main" id="{43BEF9FA-0ED8-4733-A368-F6238736D5B8}"/>
              </a:ext>
            </a:extLst>
          </p:cNvPr>
          <p:cNvPicPr>
            <a:picLocks noChangeAspect="1"/>
          </p:cNvPicPr>
          <p:nvPr/>
        </p:nvPicPr>
        <p:blipFill>
          <a:blip r:embed="rId3"/>
          <a:srcRect/>
          <a:stretch/>
        </p:blipFill>
        <p:spPr>
          <a:xfrm>
            <a:off x="-5080" y="1371600"/>
            <a:ext cx="9128760" cy="5343664"/>
          </a:xfrm>
          <a:prstGeom prst="rect">
            <a:avLst/>
          </a:prstGeom>
        </p:spPr>
      </p:pic>
    </p:spTree>
    <p:extLst>
      <p:ext uri="{BB962C8B-B14F-4D97-AF65-F5344CB8AC3E}">
        <p14:creationId xmlns:p14="http://schemas.microsoft.com/office/powerpoint/2010/main" val="342543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609600" y="329902"/>
            <a:ext cx="7924800" cy="430887"/>
          </a:xfrm>
        </p:spPr>
        <p:txBody>
          <a:bodyPr/>
          <a:lstStyle/>
          <a:p>
            <a:pPr algn="ctr"/>
            <a:r>
              <a:rPr lang="en-US" sz="2200" b="1" dirty="0"/>
              <a:t>Districts Malaria Deaths in Luapula Province - 2016 to 2021</a:t>
            </a:r>
          </a:p>
        </p:txBody>
      </p:sp>
      <p:pic>
        <p:nvPicPr>
          <p:cNvPr id="5" name="Picture 4">
            <a:extLst>
              <a:ext uri="{FF2B5EF4-FFF2-40B4-BE49-F238E27FC236}">
                <a16:creationId xmlns:a16="http://schemas.microsoft.com/office/drawing/2014/main" id="{FE5ECA7B-9E98-419B-A7C4-A977FC220539}"/>
              </a:ext>
            </a:extLst>
          </p:cNvPr>
          <p:cNvPicPr>
            <a:picLocks noChangeAspect="1"/>
          </p:cNvPicPr>
          <p:nvPr/>
        </p:nvPicPr>
        <p:blipFill>
          <a:blip r:embed="rId3"/>
          <a:srcRect/>
          <a:stretch/>
        </p:blipFill>
        <p:spPr>
          <a:xfrm>
            <a:off x="0" y="990600"/>
            <a:ext cx="9144000" cy="5069940"/>
          </a:xfrm>
          <a:prstGeom prst="rect">
            <a:avLst/>
          </a:prstGeom>
        </p:spPr>
      </p:pic>
    </p:spTree>
    <p:extLst>
      <p:ext uri="{BB962C8B-B14F-4D97-AF65-F5344CB8AC3E}">
        <p14:creationId xmlns:p14="http://schemas.microsoft.com/office/powerpoint/2010/main" val="338889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609600" y="76200"/>
            <a:ext cx="7924800" cy="537865"/>
          </a:xfrm>
        </p:spPr>
        <p:txBody>
          <a:bodyPr/>
          <a:lstStyle/>
          <a:p>
            <a:pPr algn="ctr"/>
            <a:r>
              <a:rPr lang="en-US" sz="2400" b="1" dirty="0"/>
              <a:t>Nchelenge Malaria Deaths Trends - 2016 to 2021</a:t>
            </a:r>
          </a:p>
        </p:txBody>
      </p:sp>
      <p:pic>
        <p:nvPicPr>
          <p:cNvPr id="8" name="Picture 7" descr="Chart, line chart&#10;&#10;Description automatically generated">
            <a:extLst>
              <a:ext uri="{FF2B5EF4-FFF2-40B4-BE49-F238E27FC236}">
                <a16:creationId xmlns:a16="http://schemas.microsoft.com/office/drawing/2014/main" id="{7550AC70-27E8-461E-8287-DE10D8EADEA1}"/>
              </a:ext>
            </a:extLst>
          </p:cNvPr>
          <p:cNvPicPr>
            <a:picLocks noChangeAspect="1"/>
          </p:cNvPicPr>
          <p:nvPr/>
        </p:nvPicPr>
        <p:blipFill>
          <a:blip r:embed="rId3"/>
          <a:stretch>
            <a:fillRect/>
          </a:stretch>
        </p:blipFill>
        <p:spPr>
          <a:xfrm>
            <a:off x="-5080" y="614065"/>
            <a:ext cx="9144000" cy="6219866"/>
          </a:xfrm>
          <a:prstGeom prst="rect">
            <a:avLst/>
          </a:prstGeom>
        </p:spPr>
      </p:pic>
    </p:spTree>
    <p:extLst>
      <p:ext uri="{BB962C8B-B14F-4D97-AF65-F5344CB8AC3E}">
        <p14:creationId xmlns:p14="http://schemas.microsoft.com/office/powerpoint/2010/main" val="3637061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127000" y="272573"/>
            <a:ext cx="8610600" cy="446276"/>
          </a:xfrm>
        </p:spPr>
        <p:txBody>
          <a:bodyPr/>
          <a:lstStyle/>
          <a:p>
            <a:pPr algn="ctr"/>
            <a:r>
              <a:rPr lang="en-US" sz="2300" b="1" dirty="0"/>
              <a:t>Nchelenge Malaria Deaths Trend (Age groups) 2016 to 2021</a:t>
            </a:r>
          </a:p>
        </p:txBody>
      </p:sp>
      <p:pic>
        <p:nvPicPr>
          <p:cNvPr id="3" name="Picture 2" descr="Chart, line chart, histogram&#10;&#10;Description automatically generated">
            <a:extLst>
              <a:ext uri="{FF2B5EF4-FFF2-40B4-BE49-F238E27FC236}">
                <a16:creationId xmlns:a16="http://schemas.microsoft.com/office/drawing/2014/main" id="{222D264C-F3DA-4DF6-A711-6C822FA3D4BF}"/>
              </a:ext>
            </a:extLst>
          </p:cNvPr>
          <p:cNvPicPr>
            <a:picLocks noChangeAspect="1"/>
          </p:cNvPicPr>
          <p:nvPr/>
        </p:nvPicPr>
        <p:blipFill>
          <a:blip r:embed="rId3"/>
          <a:stretch>
            <a:fillRect/>
          </a:stretch>
        </p:blipFill>
        <p:spPr>
          <a:xfrm>
            <a:off x="0" y="914400"/>
            <a:ext cx="9144000" cy="5867216"/>
          </a:xfrm>
          <a:prstGeom prst="rect">
            <a:avLst/>
          </a:prstGeom>
        </p:spPr>
      </p:pic>
    </p:spTree>
    <p:extLst>
      <p:ext uri="{BB962C8B-B14F-4D97-AF65-F5344CB8AC3E}">
        <p14:creationId xmlns:p14="http://schemas.microsoft.com/office/powerpoint/2010/main" val="3299532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743200" y="3124200"/>
            <a:ext cx="3657600" cy="523220"/>
          </a:xfrm>
        </p:spPr>
        <p:txBody>
          <a:bodyPr/>
          <a:lstStyle/>
          <a:p>
            <a:pPr algn="ctr"/>
            <a:r>
              <a:rPr lang="en-US" b="1" dirty="0"/>
              <a:t>Severe Malaria</a:t>
            </a:r>
          </a:p>
        </p:txBody>
      </p:sp>
    </p:spTree>
    <p:extLst>
      <p:ext uri="{BB962C8B-B14F-4D97-AF65-F5344CB8AC3E}">
        <p14:creationId xmlns:p14="http://schemas.microsoft.com/office/powerpoint/2010/main" val="3789673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19</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152400" y="272534"/>
            <a:ext cx="8681456" cy="430887"/>
          </a:xfrm>
        </p:spPr>
        <p:txBody>
          <a:bodyPr/>
          <a:lstStyle/>
          <a:p>
            <a:pPr algn="ctr"/>
            <a:r>
              <a:rPr lang="en-US" sz="2200" b="1" dirty="0"/>
              <a:t>Nchelenge Total Malaria Admissions Monthly Trends 2016 - 2021</a:t>
            </a:r>
          </a:p>
        </p:txBody>
      </p:sp>
      <p:pic>
        <p:nvPicPr>
          <p:cNvPr id="3" name="Picture 2">
            <a:extLst>
              <a:ext uri="{FF2B5EF4-FFF2-40B4-BE49-F238E27FC236}">
                <a16:creationId xmlns:a16="http://schemas.microsoft.com/office/drawing/2014/main" id="{3BF0CCB7-7AAF-45B2-957A-755DD0426ADD}"/>
              </a:ext>
            </a:extLst>
          </p:cNvPr>
          <p:cNvPicPr>
            <a:picLocks noChangeAspect="1"/>
          </p:cNvPicPr>
          <p:nvPr/>
        </p:nvPicPr>
        <p:blipFill>
          <a:blip r:embed="rId3"/>
          <a:srcRect/>
          <a:stretch/>
        </p:blipFill>
        <p:spPr>
          <a:xfrm>
            <a:off x="1" y="980722"/>
            <a:ext cx="9144000" cy="5877278"/>
          </a:xfrm>
          <a:prstGeom prst="rect">
            <a:avLst/>
          </a:prstGeom>
        </p:spPr>
      </p:pic>
    </p:spTree>
    <p:extLst>
      <p:ext uri="{BB962C8B-B14F-4D97-AF65-F5344CB8AC3E}">
        <p14:creationId xmlns:p14="http://schemas.microsoft.com/office/powerpoint/2010/main" val="175184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971800" y="2760643"/>
            <a:ext cx="3657600" cy="954107"/>
          </a:xfrm>
        </p:spPr>
        <p:txBody>
          <a:bodyPr/>
          <a:lstStyle/>
          <a:p>
            <a:pPr algn="ctr"/>
            <a:r>
              <a:rPr lang="en-US" b="1" dirty="0"/>
              <a:t>Malaria Confirmed Cases Trends</a:t>
            </a:r>
          </a:p>
        </p:txBody>
      </p:sp>
    </p:spTree>
    <p:extLst>
      <p:ext uri="{BB962C8B-B14F-4D97-AF65-F5344CB8AC3E}">
        <p14:creationId xmlns:p14="http://schemas.microsoft.com/office/powerpoint/2010/main" val="33140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20</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49052" y="152400"/>
            <a:ext cx="8681456" cy="369332"/>
          </a:xfrm>
        </p:spPr>
        <p:txBody>
          <a:bodyPr/>
          <a:lstStyle/>
          <a:p>
            <a:pPr algn="ctr"/>
            <a:r>
              <a:rPr lang="en-US" sz="1800" b="1" dirty="0"/>
              <a:t>Nchelenge Total Malaria Admissions Monthly Trends (Age group) 2016 - 2021</a:t>
            </a:r>
          </a:p>
        </p:txBody>
      </p:sp>
      <p:pic>
        <p:nvPicPr>
          <p:cNvPr id="4" name="Picture 3" descr="Chart, histogram&#10;&#10;Description automatically generated">
            <a:extLst>
              <a:ext uri="{FF2B5EF4-FFF2-40B4-BE49-F238E27FC236}">
                <a16:creationId xmlns:a16="http://schemas.microsoft.com/office/drawing/2014/main" id="{BE00321D-0472-4521-8F17-FE5D0B2E6AB8}"/>
              </a:ext>
            </a:extLst>
          </p:cNvPr>
          <p:cNvPicPr>
            <a:picLocks noChangeAspect="1"/>
          </p:cNvPicPr>
          <p:nvPr/>
        </p:nvPicPr>
        <p:blipFill>
          <a:blip r:embed="rId3"/>
          <a:stretch>
            <a:fillRect/>
          </a:stretch>
        </p:blipFill>
        <p:spPr>
          <a:xfrm>
            <a:off x="35560" y="698341"/>
            <a:ext cx="9108440" cy="6154579"/>
          </a:xfrm>
          <a:prstGeom prst="rect">
            <a:avLst/>
          </a:prstGeom>
        </p:spPr>
      </p:pic>
      <p:sp>
        <p:nvSpPr>
          <p:cNvPr id="6" name="Oval 5">
            <a:extLst>
              <a:ext uri="{FF2B5EF4-FFF2-40B4-BE49-F238E27FC236}">
                <a16:creationId xmlns:a16="http://schemas.microsoft.com/office/drawing/2014/main" id="{2788E124-59F6-460F-8146-B4309BC180B8}"/>
              </a:ext>
            </a:extLst>
          </p:cNvPr>
          <p:cNvSpPr/>
          <p:nvPr/>
        </p:nvSpPr>
        <p:spPr>
          <a:xfrm>
            <a:off x="7239000" y="1026160"/>
            <a:ext cx="762000" cy="762000"/>
          </a:xfrm>
          <a:prstGeom prst="ellipse">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992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21</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31271" y="104001"/>
            <a:ext cx="8681456" cy="461665"/>
          </a:xfrm>
        </p:spPr>
        <p:txBody>
          <a:bodyPr/>
          <a:lstStyle/>
          <a:p>
            <a:pPr algn="ctr"/>
            <a:r>
              <a:rPr lang="en-US" sz="2400" b="1" dirty="0"/>
              <a:t>Nchelenge Malaria Admissions In Pregnancy 2016 - 2021</a:t>
            </a:r>
          </a:p>
        </p:txBody>
      </p:sp>
      <p:pic>
        <p:nvPicPr>
          <p:cNvPr id="3" name="Picture 2" descr="Chart, line chart, histogram&#10;&#10;Description automatically generated">
            <a:extLst>
              <a:ext uri="{FF2B5EF4-FFF2-40B4-BE49-F238E27FC236}">
                <a16:creationId xmlns:a16="http://schemas.microsoft.com/office/drawing/2014/main" id="{1CE0CAF5-05A4-483D-8D40-3A088A06E078}"/>
              </a:ext>
            </a:extLst>
          </p:cNvPr>
          <p:cNvPicPr>
            <a:picLocks noChangeAspect="1"/>
          </p:cNvPicPr>
          <p:nvPr/>
        </p:nvPicPr>
        <p:blipFill>
          <a:blip r:embed="rId3"/>
          <a:stretch>
            <a:fillRect/>
          </a:stretch>
        </p:blipFill>
        <p:spPr>
          <a:xfrm>
            <a:off x="0" y="565666"/>
            <a:ext cx="9144000" cy="6292334"/>
          </a:xfrm>
          <a:prstGeom prst="rect">
            <a:avLst/>
          </a:prstGeom>
        </p:spPr>
      </p:pic>
    </p:spTree>
    <p:extLst>
      <p:ext uri="{BB962C8B-B14F-4D97-AF65-F5344CB8AC3E}">
        <p14:creationId xmlns:p14="http://schemas.microsoft.com/office/powerpoint/2010/main" val="191960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60DBF1-3DEE-44B4-8BE6-28E13127367F}"/>
              </a:ext>
            </a:extLst>
          </p:cNvPr>
          <p:cNvSpPr>
            <a:spLocks noGrp="1"/>
          </p:cNvSpPr>
          <p:nvPr>
            <p:ph type="sldNum" sz="quarter" idx="4"/>
          </p:nvPr>
        </p:nvSpPr>
        <p:spPr/>
        <p:txBody>
          <a:bodyPr/>
          <a:lstStyle/>
          <a:p>
            <a:fld id="{42782948-4DBE-204D-AB9E-B65E067054AE}" type="slidenum">
              <a:rPr lang="en-US" smtClean="0"/>
              <a:pPr/>
              <a:t>22</a:t>
            </a:fld>
            <a:endParaRPr lang="en-US" dirty="0"/>
          </a:p>
        </p:txBody>
      </p:sp>
      <p:sp>
        <p:nvSpPr>
          <p:cNvPr id="5" name="Title 5">
            <a:extLst>
              <a:ext uri="{FF2B5EF4-FFF2-40B4-BE49-F238E27FC236}">
                <a16:creationId xmlns:a16="http://schemas.microsoft.com/office/drawing/2014/main" id="{C8370E60-A58D-4682-9D93-55A9B991C2B9}"/>
              </a:ext>
            </a:extLst>
          </p:cNvPr>
          <p:cNvSpPr>
            <a:spLocks noGrp="1"/>
          </p:cNvSpPr>
          <p:nvPr>
            <p:ph type="title"/>
          </p:nvPr>
        </p:nvSpPr>
        <p:spPr>
          <a:xfrm>
            <a:off x="2438400" y="2248873"/>
            <a:ext cx="3657600" cy="954107"/>
          </a:xfrm>
        </p:spPr>
        <p:txBody>
          <a:bodyPr/>
          <a:lstStyle/>
          <a:p>
            <a:pPr algn="ctr"/>
            <a:r>
              <a:rPr lang="en-US" b="1" dirty="0"/>
              <a:t>IRS Coverage, OTTS &amp; Commodities</a:t>
            </a:r>
          </a:p>
        </p:txBody>
      </p:sp>
    </p:spTree>
    <p:extLst>
      <p:ext uri="{BB962C8B-B14F-4D97-AF65-F5344CB8AC3E}">
        <p14:creationId xmlns:p14="http://schemas.microsoft.com/office/powerpoint/2010/main" val="40466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23</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89824" y="535632"/>
            <a:ext cx="8681456" cy="461665"/>
          </a:xfrm>
        </p:spPr>
        <p:txBody>
          <a:bodyPr/>
          <a:lstStyle/>
          <a:p>
            <a:pPr algn="ctr"/>
            <a:r>
              <a:rPr lang="en-US" sz="2400" b="1" i="0" u="none" strike="noStrike" baseline="0" dirty="0">
                <a:effectLst/>
              </a:rPr>
              <a:t>Nchelenge IRS Coverage from 2016 to 2021</a:t>
            </a:r>
            <a:endParaRPr lang="en-US" sz="2400" dirty="0"/>
          </a:p>
        </p:txBody>
      </p:sp>
      <p:pic>
        <p:nvPicPr>
          <p:cNvPr id="6" name="Picture 5" descr="Table&#10;&#10;Description automatically generated">
            <a:extLst>
              <a:ext uri="{FF2B5EF4-FFF2-40B4-BE49-F238E27FC236}">
                <a16:creationId xmlns:a16="http://schemas.microsoft.com/office/drawing/2014/main" id="{13B744A4-D171-4C9D-9417-A90A937197CC}"/>
              </a:ext>
            </a:extLst>
          </p:cNvPr>
          <p:cNvPicPr>
            <a:picLocks noChangeAspect="1"/>
          </p:cNvPicPr>
          <p:nvPr/>
        </p:nvPicPr>
        <p:blipFill>
          <a:blip r:embed="rId3"/>
          <a:stretch>
            <a:fillRect/>
          </a:stretch>
        </p:blipFill>
        <p:spPr>
          <a:xfrm>
            <a:off x="0" y="1559859"/>
            <a:ext cx="9144000" cy="3738282"/>
          </a:xfrm>
          <a:prstGeom prst="rect">
            <a:avLst/>
          </a:prstGeom>
        </p:spPr>
      </p:pic>
    </p:spTree>
    <p:extLst>
      <p:ext uri="{BB962C8B-B14F-4D97-AF65-F5344CB8AC3E}">
        <p14:creationId xmlns:p14="http://schemas.microsoft.com/office/powerpoint/2010/main" val="93869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24</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89824" y="535632"/>
            <a:ext cx="8681456" cy="461665"/>
          </a:xfrm>
        </p:spPr>
        <p:txBody>
          <a:bodyPr/>
          <a:lstStyle/>
          <a:p>
            <a:pPr algn="ctr"/>
            <a:r>
              <a:rPr lang="en-US" sz="2400" b="1" i="0" u="none" strike="noStrike" baseline="0" dirty="0">
                <a:effectLst/>
              </a:rPr>
              <a:t>Nchelenge IRS Coverage from 2016 to 2021</a:t>
            </a:r>
            <a:endParaRPr lang="en-US" sz="2400" dirty="0"/>
          </a:p>
        </p:txBody>
      </p:sp>
      <p:pic>
        <p:nvPicPr>
          <p:cNvPr id="6" name="Picture 5">
            <a:extLst>
              <a:ext uri="{FF2B5EF4-FFF2-40B4-BE49-F238E27FC236}">
                <a16:creationId xmlns:a16="http://schemas.microsoft.com/office/drawing/2014/main" id="{13B744A4-D171-4C9D-9417-A90A937197CC}"/>
              </a:ext>
            </a:extLst>
          </p:cNvPr>
          <p:cNvPicPr>
            <a:picLocks noChangeAspect="1"/>
          </p:cNvPicPr>
          <p:nvPr/>
        </p:nvPicPr>
        <p:blipFill>
          <a:blip r:embed="rId3"/>
          <a:srcRect/>
          <a:stretch/>
        </p:blipFill>
        <p:spPr>
          <a:xfrm>
            <a:off x="114300" y="1304110"/>
            <a:ext cx="8915399" cy="3789045"/>
          </a:xfrm>
          <a:prstGeom prst="rect">
            <a:avLst/>
          </a:prstGeom>
        </p:spPr>
      </p:pic>
    </p:spTree>
    <p:extLst>
      <p:ext uri="{BB962C8B-B14F-4D97-AF65-F5344CB8AC3E}">
        <p14:creationId xmlns:p14="http://schemas.microsoft.com/office/powerpoint/2010/main" val="347144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25</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31272" y="96689"/>
            <a:ext cx="8681456" cy="646331"/>
          </a:xfrm>
        </p:spPr>
        <p:txBody>
          <a:bodyPr/>
          <a:lstStyle/>
          <a:p>
            <a:pPr algn="ctr"/>
            <a:r>
              <a:rPr lang="en-US" sz="1800" b="1" i="0" u="none" strike="noStrike" baseline="0" dirty="0">
                <a:effectLst/>
              </a:rPr>
              <a:t>Nchelenge District Outreach Technical Supportive Supervision (OTSS) Score 2017 - 2021</a:t>
            </a:r>
            <a:endParaRPr lang="en-US" sz="1800" dirty="0"/>
          </a:p>
        </p:txBody>
      </p:sp>
      <p:pic>
        <p:nvPicPr>
          <p:cNvPr id="3" name="Picture 2" descr="Chart&#10;&#10;Description automatically generated">
            <a:extLst>
              <a:ext uri="{FF2B5EF4-FFF2-40B4-BE49-F238E27FC236}">
                <a16:creationId xmlns:a16="http://schemas.microsoft.com/office/drawing/2014/main" id="{4F28AE25-51E5-458A-BFD4-0667FA748EBB}"/>
              </a:ext>
            </a:extLst>
          </p:cNvPr>
          <p:cNvPicPr>
            <a:picLocks noChangeAspect="1"/>
          </p:cNvPicPr>
          <p:nvPr/>
        </p:nvPicPr>
        <p:blipFill>
          <a:blip r:embed="rId3"/>
          <a:stretch>
            <a:fillRect/>
          </a:stretch>
        </p:blipFill>
        <p:spPr>
          <a:xfrm>
            <a:off x="0" y="1112352"/>
            <a:ext cx="9144000" cy="5873739"/>
          </a:xfrm>
          <a:prstGeom prst="rect">
            <a:avLst/>
          </a:prstGeom>
        </p:spPr>
      </p:pic>
    </p:spTree>
    <p:extLst>
      <p:ext uri="{BB962C8B-B14F-4D97-AF65-F5344CB8AC3E}">
        <p14:creationId xmlns:p14="http://schemas.microsoft.com/office/powerpoint/2010/main" val="3025023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26</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31272" y="265966"/>
            <a:ext cx="8681456" cy="477054"/>
          </a:xfrm>
        </p:spPr>
        <p:txBody>
          <a:bodyPr/>
          <a:lstStyle/>
          <a:p>
            <a:pPr algn="ctr"/>
            <a:r>
              <a:rPr lang="en-US" sz="2500" b="1" i="0" u="none" strike="noStrike" baseline="0" dirty="0">
                <a:effectLst/>
              </a:rPr>
              <a:t>Nchelenge District </a:t>
            </a:r>
            <a:r>
              <a:rPr lang="en-US" sz="2500" b="1" dirty="0"/>
              <a:t>Commodities Trends 2018-2021</a:t>
            </a:r>
            <a:endParaRPr lang="en-US" sz="2500" dirty="0"/>
          </a:p>
        </p:txBody>
      </p:sp>
      <p:pic>
        <p:nvPicPr>
          <p:cNvPr id="3" name="Picture 2">
            <a:extLst>
              <a:ext uri="{FF2B5EF4-FFF2-40B4-BE49-F238E27FC236}">
                <a16:creationId xmlns:a16="http://schemas.microsoft.com/office/drawing/2014/main" id="{4F28AE25-51E5-458A-BFD4-0667FA748EBB}"/>
              </a:ext>
            </a:extLst>
          </p:cNvPr>
          <p:cNvPicPr>
            <a:picLocks noChangeAspect="1"/>
          </p:cNvPicPr>
          <p:nvPr/>
        </p:nvPicPr>
        <p:blipFill>
          <a:blip r:embed="rId3"/>
          <a:srcRect/>
          <a:stretch/>
        </p:blipFill>
        <p:spPr>
          <a:xfrm>
            <a:off x="0" y="914400"/>
            <a:ext cx="9144000" cy="5871180"/>
          </a:xfrm>
          <a:prstGeom prst="rect">
            <a:avLst/>
          </a:prstGeom>
        </p:spPr>
      </p:pic>
    </p:spTree>
    <p:extLst>
      <p:ext uri="{BB962C8B-B14F-4D97-AF65-F5344CB8AC3E}">
        <p14:creationId xmlns:p14="http://schemas.microsoft.com/office/powerpoint/2010/main" val="4070643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27</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231272" y="265966"/>
            <a:ext cx="8681456" cy="477054"/>
          </a:xfrm>
        </p:spPr>
        <p:txBody>
          <a:bodyPr/>
          <a:lstStyle/>
          <a:p>
            <a:pPr algn="ctr"/>
            <a:r>
              <a:rPr lang="en-US" sz="2500" b="1" i="0" u="none" strike="noStrike" baseline="0" dirty="0">
                <a:effectLst/>
              </a:rPr>
              <a:t>Nchelenge District </a:t>
            </a:r>
            <a:r>
              <a:rPr lang="en-US" sz="2500" b="1" dirty="0"/>
              <a:t>Commodities Trends 2018-2021</a:t>
            </a:r>
            <a:endParaRPr lang="en-US" sz="2500" dirty="0"/>
          </a:p>
        </p:txBody>
      </p:sp>
      <p:pic>
        <p:nvPicPr>
          <p:cNvPr id="3" name="Picture 2">
            <a:extLst>
              <a:ext uri="{FF2B5EF4-FFF2-40B4-BE49-F238E27FC236}">
                <a16:creationId xmlns:a16="http://schemas.microsoft.com/office/drawing/2014/main" id="{4F28AE25-51E5-458A-BFD4-0667FA748EBB}"/>
              </a:ext>
            </a:extLst>
          </p:cNvPr>
          <p:cNvPicPr>
            <a:picLocks noChangeAspect="1"/>
          </p:cNvPicPr>
          <p:nvPr/>
        </p:nvPicPr>
        <p:blipFill>
          <a:blip r:embed="rId3"/>
          <a:srcRect/>
          <a:stretch/>
        </p:blipFill>
        <p:spPr>
          <a:xfrm>
            <a:off x="0" y="838200"/>
            <a:ext cx="9144000" cy="5867399"/>
          </a:xfrm>
          <a:prstGeom prst="rect">
            <a:avLst/>
          </a:prstGeom>
        </p:spPr>
      </p:pic>
    </p:spTree>
    <p:extLst>
      <p:ext uri="{BB962C8B-B14F-4D97-AF65-F5344CB8AC3E}">
        <p14:creationId xmlns:p14="http://schemas.microsoft.com/office/powerpoint/2010/main" val="22374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2BC255-33F3-49E9-B083-7782EB1B3110}"/>
              </a:ext>
            </a:extLst>
          </p:cNvPr>
          <p:cNvSpPr>
            <a:spLocks noGrp="1"/>
          </p:cNvSpPr>
          <p:nvPr>
            <p:ph type="sldNum" sz="quarter" idx="4"/>
          </p:nvPr>
        </p:nvSpPr>
        <p:spPr/>
        <p:txBody>
          <a:bodyPr/>
          <a:lstStyle/>
          <a:p>
            <a:fld id="{42782948-4DBE-204D-AB9E-B65E067054AE}" type="slidenum">
              <a:rPr lang="en-US" smtClean="0"/>
              <a:pPr/>
              <a:t>28</a:t>
            </a:fld>
            <a:endParaRPr lang="en-US" dirty="0"/>
          </a:p>
        </p:txBody>
      </p:sp>
      <p:pic>
        <p:nvPicPr>
          <p:cNvPr id="6" name="Picture 5">
            <a:extLst>
              <a:ext uri="{FF2B5EF4-FFF2-40B4-BE49-F238E27FC236}">
                <a16:creationId xmlns:a16="http://schemas.microsoft.com/office/drawing/2014/main" id="{F4AAA6C5-26C5-4204-90C1-24D1EFA4F765}"/>
              </a:ext>
            </a:extLst>
          </p:cNvPr>
          <p:cNvPicPr>
            <a:picLocks noChangeAspect="1"/>
          </p:cNvPicPr>
          <p:nvPr/>
        </p:nvPicPr>
        <p:blipFill>
          <a:blip r:embed="rId2"/>
          <a:stretch>
            <a:fillRect/>
          </a:stretch>
        </p:blipFill>
        <p:spPr>
          <a:xfrm>
            <a:off x="158113" y="152116"/>
            <a:ext cx="8827773" cy="6553768"/>
          </a:xfrm>
          <a:prstGeom prst="rect">
            <a:avLst/>
          </a:prstGeom>
        </p:spPr>
      </p:pic>
      <p:pic>
        <p:nvPicPr>
          <p:cNvPr id="7" name="Picture 6" descr="Icon&#10;&#10;Description automatically generated">
            <a:extLst>
              <a:ext uri="{FF2B5EF4-FFF2-40B4-BE49-F238E27FC236}">
                <a16:creationId xmlns:a16="http://schemas.microsoft.com/office/drawing/2014/main" id="{BB34DC4F-53B0-4C9E-8DA3-C0A0EFF97E01}"/>
              </a:ext>
            </a:extLst>
          </p:cNvPr>
          <p:cNvPicPr>
            <a:picLocks noChangeAspect="1"/>
          </p:cNvPicPr>
          <p:nvPr/>
        </p:nvPicPr>
        <p:blipFill>
          <a:blip r:embed="rId3"/>
          <a:stretch>
            <a:fillRect/>
          </a:stretch>
        </p:blipFill>
        <p:spPr>
          <a:xfrm>
            <a:off x="4160519" y="3006851"/>
            <a:ext cx="822962" cy="844298"/>
          </a:xfrm>
          <a:prstGeom prst="rect">
            <a:avLst/>
          </a:prstGeom>
        </p:spPr>
      </p:pic>
      <p:pic>
        <p:nvPicPr>
          <p:cNvPr id="9" name="Picture 8" descr="A picture containing text, smoke, dark, night sky&#10;&#10;Description automatically generated">
            <a:extLst>
              <a:ext uri="{FF2B5EF4-FFF2-40B4-BE49-F238E27FC236}">
                <a16:creationId xmlns:a16="http://schemas.microsoft.com/office/drawing/2014/main" id="{4B063662-AD98-404E-8260-5A070AAA8E97}"/>
              </a:ext>
            </a:extLst>
          </p:cNvPr>
          <p:cNvPicPr>
            <a:picLocks noChangeAspect="1"/>
          </p:cNvPicPr>
          <p:nvPr/>
        </p:nvPicPr>
        <p:blipFill>
          <a:blip r:embed="rId4"/>
          <a:stretch>
            <a:fillRect/>
          </a:stretch>
        </p:blipFill>
        <p:spPr>
          <a:xfrm>
            <a:off x="609600" y="2994658"/>
            <a:ext cx="368809" cy="289561"/>
          </a:xfrm>
          <a:prstGeom prst="rect">
            <a:avLst/>
          </a:prstGeom>
        </p:spPr>
      </p:pic>
      <p:pic>
        <p:nvPicPr>
          <p:cNvPr id="11" name="Picture 10" descr="A picture containing text, smoke, dark, night sky&#10;&#10;Description automatically generated">
            <a:extLst>
              <a:ext uri="{FF2B5EF4-FFF2-40B4-BE49-F238E27FC236}">
                <a16:creationId xmlns:a16="http://schemas.microsoft.com/office/drawing/2014/main" id="{FE3F26F1-078D-4CF9-BA67-DA925A56687A}"/>
              </a:ext>
            </a:extLst>
          </p:cNvPr>
          <p:cNvPicPr>
            <a:picLocks noChangeAspect="1"/>
          </p:cNvPicPr>
          <p:nvPr/>
        </p:nvPicPr>
        <p:blipFill>
          <a:blip r:embed="rId4"/>
          <a:stretch>
            <a:fillRect/>
          </a:stretch>
        </p:blipFill>
        <p:spPr>
          <a:xfrm flipH="1">
            <a:off x="6051804" y="2994658"/>
            <a:ext cx="553214" cy="434342"/>
          </a:xfrm>
          <a:prstGeom prst="rect">
            <a:avLst/>
          </a:prstGeom>
        </p:spPr>
      </p:pic>
      <p:pic>
        <p:nvPicPr>
          <p:cNvPr id="15" name="Picture 14" descr="A picture containing dark, lit, watching, night&#10;&#10;Description automatically generated">
            <a:extLst>
              <a:ext uri="{FF2B5EF4-FFF2-40B4-BE49-F238E27FC236}">
                <a16:creationId xmlns:a16="http://schemas.microsoft.com/office/drawing/2014/main" id="{F445132E-070F-42E7-B021-96A5950EB3C7}"/>
              </a:ext>
            </a:extLst>
          </p:cNvPr>
          <p:cNvPicPr>
            <a:picLocks noChangeAspect="1"/>
          </p:cNvPicPr>
          <p:nvPr/>
        </p:nvPicPr>
        <p:blipFill>
          <a:blip r:embed="rId5"/>
          <a:stretch>
            <a:fillRect/>
          </a:stretch>
        </p:blipFill>
        <p:spPr>
          <a:xfrm>
            <a:off x="1295400" y="908303"/>
            <a:ext cx="1531236" cy="463297"/>
          </a:xfrm>
          <a:prstGeom prst="rect">
            <a:avLst/>
          </a:prstGeom>
        </p:spPr>
      </p:pic>
    </p:spTree>
    <p:extLst>
      <p:ext uri="{BB962C8B-B14F-4D97-AF65-F5344CB8AC3E}">
        <p14:creationId xmlns:p14="http://schemas.microsoft.com/office/powerpoint/2010/main" val="1650149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8722143013_2f7297ca6c_o.jpg"/>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4572000" y="164432"/>
            <a:ext cx="4419600" cy="6553200"/>
          </a:xfrm>
        </p:spPr>
      </p:pic>
      <p:sp>
        <p:nvSpPr>
          <p:cNvPr id="3" name="Slide Number Placeholder 2"/>
          <p:cNvSpPr>
            <a:spLocks noGrp="1"/>
          </p:cNvSpPr>
          <p:nvPr>
            <p:ph type="sldNum" sz="quarter" idx="4"/>
          </p:nvPr>
        </p:nvSpPr>
        <p:spPr/>
        <p:txBody>
          <a:bodyPr/>
          <a:lstStyle/>
          <a:p>
            <a:fld id="{42782948-4DBE-204D-AB9E-B65E067054AE}" type="slidenum">
              <a:rPr lang="en-US" smtClean="0"/>
              <a:pPr/>
              <a:t>29</a:t>
            </a:fld>
            <a:endParaRPr lang="en-US" dirty="0"/>
          </a:p>
        </p:txBody>
      </p:sp>
      <p:sp>
        <p:nvSpPr>
          <p:cNvPr id="6" name="Content Placeholder 5">
            <a:extLst>
              <a:ext uri="{FF2B5EF4-FFF2-40B4-BE49-F238E27FC236}">
                <a16:creationId xmlns:a16="http://schemas.microsoft.com/office/drawing/2014/main" id="{EDC81119-33AE-416B-8C22-51DDC8F42DD5}"/>
              </a:ext>
            </a:extLst>
          </p:cNvPr>
          <p:cNvSpPr>
            <a:spLocks noGrp="1"/>
          </p:cNvSpPr>
          <p:nvPr>
            <p:ph idx="1"/>
          </p:nvPr>
        </p:nvSpPr>
        <p:spPr>
          <a:xfrm>
            <a:off x="304800" y="609600"/>
            <a:ext cx="4038600" cy="5029199"/>
          </a:xfrm>
          <a:ln>
            <a:solidFill>
              <a:srgbClr val="C00000"/>
            </a:solidFill>
          </a:ln>
        </p:spPr>
        <p:txBody>
          <a:bodyPr/>
          <a:lstStyle/>
          <a:p>
            <a:pPr marL="0" indent="0" algn="ctr">
              <a:buNone/>
            </a:pPr>
            <a:r>
              <a:rPr lang="en-US" sz="3200" dirty="0">
                <a:solidFill>
                  <a:schemeClr val="bg2">
                    <a:lumMod val="50000"/>
                  </a:schemeClr>
                </a:solidFill>
              </a:rPr>
              <a:t>THANK  YOU!</a:t>
            </a:r>
          </a:p>
          <a:p>
            <a:pPr marL="0" indent="0">
              <a:buNone/>
            </a:pPr>
            <a:endParaRPr lang="en-US" sz="1800" dirty="0">
              <a:solidFill>
                <a:schemeClr val="tx1"/>
              </a:solidFill>
            </a:endParaRPr>
          </a:p>
          <a:p>
            <a:pPr marL="0" indent="0">
              <a:buNone/>
            </a:pPr>
            <a:r>
              <a:rPr lang="en-US" sz="1800" u="sng" dirty="0">
                <a:solidFill>
                  <a:schemeClr val="tx1"/>
                </a:solidFill>
              </a:rPr>
              <a:t>Contact Details:</a:t>
            </a:r>
          </a:p>
          <a:p>
            <a:pPr marL="0" indent="0">
              <a:spcAft>
                <a:spcPts val="600"/>
              </a:spcAft>
              <a:buNone/>
            </a:pPr>
            <a:r>
              <a:rPr lang="en-US" sz="1800" dirty="0">
                <a:solidFill>
                  <a:schemeClr val="tx1"/>
                </a:solidFill>
                <a:latin typeface="+mn-lt"/>
                <a:ea typeface="MS Mincho" panose="02020609040205080304" pitchFamily="49" charset="-128"/>
              </a:rPr>
              <a:t>USAID/Zambia COR: Arthur Kachemba</a:t>
            </a:r>
          </a:p>
          <a:p>
            <a:pPr marL="0" indent="0">
              <a:spcAft>
                <a:spcPts val="600"/>
              </a:spcAft>
              <a:buNone/>
            </a:pPr>
            <a:r>
              <a:rPr lang="en-US" sz="1800" dirty="0">
                <a:solidFill>
                  <a:schemeClr val="tx1"/>
                </a:solidFill>
                <a:latin typeface="+mn-lt"/>
                <a:ea typeface="MS Mincho" panose="02020609040205080304" pitchFamily="49" charset="-128"/>
              </a:rPr>
              <a:t> Email: akachemba@usaid.gov </a:t>
            </a:r>
          </a:p>
          <a:p>
            <a:pPr marL="0" indent="0">
              <a:spcAft>
                <a:spcPts val="600"/>
              </a:spcAft>
              <a:buNone/>
            </a:pPr>
            <a:endParaRPr lang="en-US" sz="1800" dirty="0">
              <a:solidFill>
                <a:schemeClr val="tx1"/>
              </a:solidFill>
              <a:latin typeface="+mn-lt"/>
              <a:ea typeface="MS Mincho" panose="02020609040205080304" pitchFamily="49" charset="-128"/>
            </a:endParaRPr>
          </a:p>
          <a:p>
            <a:pPr marL="0" indent="0">
              <a:spcAft>
                <a:spcPts val="600"/>
              </a:spcAft>
              <a:buNone/>
            </a:pPr>
            <a:r>
              <a:rPr lang="en-US" sz="1800" dirty="0">
                <a:solidFill>
                  <a:schemeClr val="tx1"/>
                </a:solidFill>
                <a:latin typeface="+mn-lt"/>
                <a:ea typeface="MS Mincho" panose="02020609040205080304" pitchFamily="49" charset="-128"/>
              </a:rPr>
              <a:t>E4H Chief of Party: Celia Tusiime</a:t>
            </a:r>
          </a:p>
          <a:p>
            <a:pPr marL="0" indent="0">
              <a:spcAft>
                <a:spcPts val="600"/>
              </a:spcAft>
              <a:buNone/>
            </a:pPr>
            <a:r>
              <a:rPr lang="en-US" sz="1800" dirty="0">
                <a:solidFill>
                  <a:schemeClr val="tx1"/>
                </a:solidFill>
                <a:latin typeface="+mn-lt"/>
                <a:ea typeface="MS Mincho" panose="02020609040205080304" pitchFamily="49" charset="-128"/>
              </a:rPr>
              <a:t>Email: ckakande@msi-inc.com</a:t>
            </a:r>
          </a:p>
          <a:p>
            <a:pPr marL="0" indent="0">
              <a:spcAft>
                <a:spcPts val="600"/>
              </a:spcAft>
              <a:buNone/>
            </a:pPr>
            <a:endParaRPr lang="en-US" sz="1800" dirty="0">
              <a:latin typeface="+mn-lt"/>
            </a:endParaRPr>
          </a:p>
          <a:p>
            <a:pPr marL="0" indent="0">
              <a:spcAft>
                <a:spcPts val="600"/>
              </a:spcAft>
              <a:buNone/>
            </a:pPr>
            <a:r>
              <a:rPr lang="en-US" sz="1800" dirty="0">
                <a:solidFill>
                  <a:schemeClr val="tx1"/>
                </a:solidFill>
                <a:latin typeface="+mn-lt"/>
                <a:ea typeface="MS Mincho" panose="02020609040205080304" pitchFamily="49" charset="-128"/>
              </a:rPr>
              <a:t>Senior Advisor Knowledge Management, Data Demand and Use:  Gift Sitenge</a:t>
            </a:r>
          </a:p>
          <a:p>
            <a:pPr marL="0" indent="0">
              <a:spcAft>
                <a:spcPts val="600"/>
              </a:spcAft>
              <a:buNone/>
            </a:pPr>
            <a:r>
              <a:rPr lang="en-US" sz="1800" dirty="0">
                <a:solidFill>
                  <a:schemeClr val="tx1"/>
                </a:solidFill>
                <a:latin typeface="+mn-lt"/>
                <a:ea typeface="MS Mincho" panose="02020609040205080304" pitchFamily="49" charset="-128"/>
              </a:rPr>
              <a:t>Email: gsitenge@msi-inc.com</a:t>
            </a:r>
            <a:endParaRPr lang="en-US" sz="3200" dirty="0"/>
          </a:p>
          <a:p>
            <a:pPr marL="0" indent="0">
              <a:buNone/>
            </a:pPr>
            <a:endParaRPr lang="en-US" dirty="0"/>
          </a:p>
          <a:p>
            <a:pPr marL="0" indent="0">
              <a:spcAft>
                <a:spcPts val="0"/>
              </a:spcAft>
              <a:buNone/>
            </a:pPr>
            <a:endParaRPr lang="en-ZM" sz="1800" dirty="0">
              <a:solidFill>
                <a:schemeClr val="tx1"/>
              </a:solidFill>
              <a:effectLst/>
              <a:latin typeface="+mj-lt"/>
              <a:ea typeface="MS Mincho" panose="02020609040205080304" pitchFamily="49" charset="-128"/>
              <a:cs typeface="GillSansMTStd-Book"/>
            </a:endParaRPr>
          </a:p>
          <a:p>
            <a:pPr marL="0" indent="0">
              <a:buNone/>
            </a:pPr>
            <a:endParaRPr lang="en-US" dirty="0"/>
          </a:p>
          <a:p>
            <a:pPr marL="0" indent="0">
              <a:buNone/>
            </a:pPr>
            <a:endParaRPr lang="en-ZM" dirty="0"/>
          </a:p>
        </p:txBody>
      </p:sp>
    </p:spTree>
    <p:extLst>
      <p:ext uri="{BB962C8B-B14F-4D97-AF65-F5344CB8AC3E}">
        <p14:creationId xmlns:p14="http://schemas.microsoft.com/office/powerpoint/2010/main" val="31245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28600" y="304800"/>
            <a:ext cx="8610600" cy="461665"/>
          </a:xfrm>
        </p:spPr>
        <p:txBody>
          <a:bodyPr/>
          <a:lstStyle/>
          <a:p>
            <a:pPr algn="ctr"/>
            <a:r>
              <a:rPr lang="en-US" sz="2400" b="1" dirty="0"/>
              <a:t>National Malaria Cases Yearly Trends -2016 to 2021</a:t>
            </a:r>
          </a:p>
        </p:txBody>
      </p:sp>
      <p:pic>
        <p:nvPicPr>
          <p:cNvPr id="3" name="Picture 2" descr="Map&#10;&#10;Description automatically generated">
            <a:extLst>
              <a:ext uri="{FF2B5EF4-FFF2-40B4-BE49-F238E27FC236}">
                <a16:creationId xmlns:a16="http://schemas.microsoft.com/office/drawing/2014/main" id="{4C88EEC5-BCEF-4487-8B9F-9DF85B99B51A}"/>
              </a:ext>
            </a:extLst>
          </p:cNvPr>
          <p:cNvPicPr>
            <a:picLocks noChangeAspect="1"/>
          </p:cNvPicPr>
          <p:nvPr/>
        </p:nvPicPr>
        <p:blipFill>
          <a:blip r:embed="rId3"/>
          <a:stretch>
            <a:fillRect/>
          </a:stretch>
        </p:blipFill>
        <p:spPr>
          <a:xfrm>
            <a:off x="0" y="1066800"/>
            <a:ext cx="9144000" cy="4526733"/>
          </a:xfrm>
          <a:prstGeom prst="rect">
            <a:avLst/>
          </a:prstGeom>
        </p:spPr>
      </p:pic>
    </p:spTree>
    <p:extLst>
      <p:ext uri="{BB962C8B-B14F-4D97-AF65-F5344CB8AC3E}">
        <p14:creationId xmlns:p14="http://schemas.microsoft.com/office/powerpoint/2010/main" val="422769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81940" y="228600"/>
            <a:ext cx="8610600" cy="461665"/>
          </a:xfrm>
        </p:spPr>
        <p:txBody>
          <a:bodyPr/>
          <a:lstStyle/>
          <a:p>
            <a:pPr algn="ctr"/>
            <a:r>
              <a:rPr lang="en-US" sz="2400" b="1" dirty="0"/>
              <a:t>Nchelenge Malaria Cases Monthly Trends -2016 to 2021</a:t>
            </a:r>
          </a:p>
        </p:txBody>
      </p:sp>
      <p:pic>
        <p:nvPicPr>
          <p:cNvPr id="4" name="Picture 3" descr="Chart, line chart&#10;&#10;Description automatically generated">
            <a:extLst>
              <a:ext uri="{FF2B5EF4-FFF2-40B4-BE49-F238E27FC236}">
                <a16:creationId xmlns:a16="http://schemas.microsoft.com/office/drawing/2014/main" id="{F137FA8D-A68F-4A8C-B21A-CEC3E50BFFE0}"/>
              </a:ext>
            </a:extLst>
          </p:cNvPr>
          <p:cNvPicPr>
            <a:picLocks noChangeAspect="1"/>
          </p:cNvPicPr>
          <p:nvPr/>
        </p:nvPicPr>
        <p:blipFill>
          <a:blip r:embed="rId3"/>
          <a:stretch>
            <a:fillRect/>
          </a:stretch>
        </p:blipFill>
        <p:spPr>
          <a:xfrm>
            <a:off x="0" y="914400"/>
            <a:ext cx="9144000" cy="5832987"/>
          </a:xfrm>
          <a:prstGeom prst="rect">
            <a:avLst/>
          </a:prstGeom>
        </p:spPr>
      </p:pic>
    </p:spTree>
    <p:extLst>
      <p:ext uri="{BB962C8B-B14F-4D97-AF65-F5344CB8AC3E}">
        <p14:creationId xmlns:p14="http://schemas.microsoft.com/office/powerpoint/2010/main" val="310744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28600" y="304800"/>
            <a:ext cx="8610600" cy="461665"/>
          </a:xfrm>
        </p:spPr>
        <p:txBody>
          <a:bodyPr/>
          <a:lstStyle/>
          <a:p>
            <a:pPr algn="ctr"/>
            <a:r>
              <a:rPr lang="en-US" sz="2400" b="1" dirty="0"/>
              <a:t>Nchelenge Malaria Cases Yearly Trends -2016 to 2021</a:t>
            </a:r>
          </a:p>
        </p:txBody>
      </p:sp>
      <p:pic>
        <p:nvPicPr>
          <p:cNvPr id="3" name="Picture 2">
            <a:extLst>
              <a:ext uri="{FF2B5EF4-FFF2-40B4-BE49-F238E27FC236}">
                <a16:creationId xmlns:a16="http://schemas.microsoft.com/office/drawing/2014/main" id="{4C88EEC5-BCEF-4487-8B9F-9DF85B99B51A}"/>
              </a:ext>
            </a:extLst>
          </p:cNvPr>
          <p:cNvPicPr>
            <a:picLocks noChangeAspect="1"/>
          </p:cNvPicPr>
          <p:nvPr/>
        </p:nvPicPr>
        <p:blipFill>
          <a:blip r:embed="rId3"/>
          <a:srcRect/>
          <a:stretch/>
        </p:blipFill>
        <p:spPr>
          <a:xfrm>
            <a:off x="0" y="1066800"/>
            <a:ext cx="9144000" cy="4526732"/>
          </a:xfrm>
          <a:prstGeom prst="rect">
            <a:avLst/>
          </a:prstGeom>
        </p:spPr>
      </p:pic>
    </p:spTree>
    <p:extLst>
      <p:ext uri="{BB962C8B-B14F-4D97-AF65-F5344CB8AC3E}">
        <p14:creationId xmlns:p14="http://schemas.microsoft.com/office/powerpoint/2010/main" val="413018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422830" y="242500"/>
            <a:ext cx="8610600" cy="400110"/>
          </a:xfrm>
        </p:spPr>
        <p:txBody>
          <a:bodyPr/>
          <a:lstStyle/>
          <a:p>
            <a:pPr algn="ctr"/>
            <a:r>
              <a:rPr lang="en-US" sz="2000" b="1" dirty="0"/>
              <a:t>Nchelenge Malaria Cases Monthly Trends (Age Groups) -2016 to 2021</a:t>
            </a:r>
          </a:p>
        </p:txBody>
      </p:sp>
      <p:pic>
        <p:nvPicPr>
          <p:cNvPr id="11" name="Picture 10">
            <a:extLst>
              <a:ext uri="{FF2B5EF4-FFF2-40B4-BE49-F238E27FC236}">
                <a16:creationId xmlns:a16="http://schemas.microsoft.com/office/drawing/2014/main" id="{EC8DF36F-9449-4291-A5FD-B7EEB2E95312}"/>
              </a:ext>
            </a:extLst>
          </p:cNvPr>
          <p:cNvPicPr>
            <a:picLocks noChangeAspect="1"/>
          </p:cNvPicPr>
          <p:nvPr/>
        </p:nvPicPr>
        <p:blipFill>
          <a:blip r:embed="rId3"/>
          <a:srcRect/>
          <a:stretch/>
        </p:blipFill>
        <p:spPr>
          <a:xfrm>
            <a:off x="15209" y="914400"/>
            <a:ext cx="9113582" cy="5832987"/>
          </a:xfrm>
          <a:prstGeom prst="rect">
            <a:avLst/>
          </a:prstGeom>
        </p:spPr>
      </p:pic>
    </p:spTree>
    <p:extLst>
      <p:ext uri="{BB962C8B-B14F-4D97-AF65-F5344CB8AC3E}">
        <p14:creationId xmlns:p14="http://schemas.microsoft.com/office/powerpoint/2010/main" val="3389643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66700" y="243244"/>
            <a:ext cx="8610600" cy="400110"/>
          </a:xfrm>
        </p:spPr>
        <p:txBody>
          <a:bodyPr/>
          <a:lstStyle/>
          <a:p>
            <a:pPr algn="ctr"/>
            <a:r>
              <a:rPr lang="en-US" sz="2000" b="1" dirty="0"/>
              <a:t>Districts Malaria Incidence Rates Trends -2016 to 2021</a:t>
            </a:r>
          </a:p>
        </p:txBody>
      </p:sp>
      <p:pic>
        <p:nvPicPr>
          <p:cNvPr id="3" name="Picture 2">
            <a:extLst>
              <a:ext uri="{FF2B5EF4-FFF2-40B4-BE49-F238E27FC236}">
                <a16:creationId xmlns:a16="http://schemas.microsoft.com/office/drawing/2014/main" id="{6EC99CE1-3E99-4C8D-B36C-0563AAB911B8}"/>
              </a:ext>
            </a:extLst>
          </p:cNvPr>
          <p:cNvPicPr>
            <a:picLocks noChangeAspect="1"/>
          </p:cNvPicPr>
          <p:nvPr/>
        </p:nvPicPr>
        <p:blipFill>
          <a:blip r:embed="rId3"/>
          <a:srcRect/>
          <a:stretch/>
        </p:blipFill>
        <p:spPr>
          <a:xfrm>
            <a:off x="25400" y="990826"/>
            <a:ext cx="9118600" cy="4526280"/>
          </a:xfrm>
          <a:prstGeom prst="rect">
            <a:avLst/>
          </a:prstGeom>
        </p:spPr>
      </p:pic>
    </p:spTree>
    <p:extLst>
      <p:ext uri="{BB962C8B-B14F-4D97-AF65-F5344CB8AC3E}">
        <p14:creationId xmlns:p14="http://schemas.microsoft.com/office/powerpoint/2010/main" val="411604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66700" y="243244"/>
            <a:ext cx="8610600" cy="400110"/>
          </a:xfrm>
        </p:spPr>
        <p:txBody>
          <a:bodyPr/>
          <a:lstStyle/>
          <a:p>
            <a:pPr algn="ctr"/>
            <a:r>
              <a:rPr lang="en-US" sz="2000" b="1" dirty="0"/>
              <a:t>Nchelenge Malaria Incidence Rates Trends -2016 to 2021</a:t>
            </a:r>
          </a:p>
        </p:txBody>
      </p:sp>
      <p:pic>
        <p:nvPicPr>
          <p:cNvPr id="3" name="Picture 2">
            <a:extLst>
              <a:ext uri="{FF2B5EF4-FFF2-40B4-BE49-F238E27FC236}">
                <a16:creationId xmlns:a16="http://schemas.microsoft.com/office/drawing/2014/main" id="{6EC99CE1-3E99-4C8D-B36C-0563AAB911B8}"/>
              </a:ext>
            </a:extLst>
          </p:cNvPr>
          <p:cNvPicPr>
            <a:picLocks noChangeAspect="1"/>
          </p:cNvPicPr>
          <p:nvPr/>
        </p:nvPicPr>
        <p:blipFill>
          <a:blip r:embed="rId3"/>
          <a:stretch>
            <a:fillRect/>
          </a:stretch>
        </p:blipFill>
        <p:spPr>
          <a:xfrm>
            <a:off x="25400" y="990600"/>
            <a:ext cx="9144000" cy="4526733"/>
          </a:xfrm>
          <a:prstGeom prst="rect">
            <a:avLst/>
          </a:prstGeom>
        </p:spPr>
      </p:pic>
    </p:spTree>
    <p:extLst>
      <p:ext uri="{BB962C8B-B14F-4D97-AF65-F5344CB8AC3E}">
        <p14:creationId xmlns:p14="http://schemas.microsoft.com/office/powerpoint/2010/main" val="2618977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381000" y="230044"/>
            <a:ext cx="8610600" cy="461665"/>
          </a:xfrm>
        </p:spPr>
        <p:txBody>
          <a:bodyPr/>
          <a:lstStyle/>
          <a:p>
            <a:pPr algn="ctr"/>
            <a:r>
              <a:rPr lang="en-US" sz="2400" b="1" dirty="0"/>
              <a:t>Nchelenge Malaria case fatality rate all ages-2016 to 2021</a:t>
            </a:r>
          </a:p>
        </p:txBody>
      </p:sp>
      <p:pic>
        <p:nvPicPr>
          <p:cNvPr id="3" name="Picture 2">
            <a:extLst>
              <a:ext uri="{FF2B5EF4-FFF2-40B4-BE49-F238E27FC236}">
                <a16:creationId xmlns:a16="http://schemas.microsoft.com/office/drawing/2014/main" id="{2304DD4E-8CE7-4E0D-85BC-FC86AF0D32BC}"/>
              </a:ext>
            </a:extLst>
          </p:cNvPr>
          <p:cNvPicPr>
            <a:picLocks noChangeAspect="1"/>
          </p:cNvPicPr>
          <p:nvPr/>
        </p:nvPicPr>
        <p:blipFill>
          <a:blip r:embed="rId3"/>
          <a:srcRect/>
          <a:stretch/>
        </p:blipFill>
        <p:spPr>
          <a:xfrm>
            <a:off x="0" y="918814"/>
            <a:ext cx="9144000" cy="5818238"/>
          </a:xfrm>
          <a:prstGeom prst="rect">
            <a:avLst/>
          </a:prstGeom>
        </p:spPr>
      </p:pic>
    </p:spTree>
    <p:extLst>
      <p:ext uri="{BB962C8B-B14F-4D97-AF65-F5344CB8AC3E}">
        <p14:creationId xmlns:p14="http://schemas.microsoft.com/office/powerpoint/2010/main" val="1199366316"/>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16689</TotalTime>
  <Words>1136</Words>
  <Application>Microsoft Office PowerPoint</Application>
  <PresentationFormat>On-screen Show (4:3)</PresentationFormat>
  <Paragraphs>126</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Gill Sans MT</vt:lpstr>
      <vt:lpstr>4.3-Template_12.7.2016</vt:lpstr>
      <vt:lpstr>USAID Zambia Evidence For Health (E4H)</vt:lpstr>
      <vt:lpstr>Malaria Confirmed Cases Trends</vt:lpstr>
      <vt:lpstr>National Malaria Cases Yearly Trends -2016 to 2021</vt:lpstr>
      <vt:lpstr>Nchelenge Malaria Cases Monthly Trends -2016 to 2021</vt:lpstr>
      <vt:lpstr>Nchelenge Malaria Cases Yearly Trends -2016 to 2021</vt:lpstr>
      <vt:lpstr>Nchelenge Malaria Cases Monthly Trends (Age Groups) -2016 to 2021</vt:lpstr>
      <vt:lpstr>Districts Malaria Incidence Rates Trends -2016 to 2021</vt:lpstr>
      <vt:lpstr>Nchelenge Malaria Incidence Rates Trends -2016 to 2021</vt:lpstr>
      <vt:lpstr>Nchelenge Malaria case fatality rate all ages-2016 to 2021</vt:lpstr>
      <vt:lpstr>Nchelenge Malaria Positive cases in Pregnant Women-2016 to 2021</vt:lpstr>
      <vt:lpstr>Nchelenge Malaria Positive cases in Pregnant Women-2018 to 2021</vt:lpstr>
      <vt:lpstr>Malaria Deaths</vt:lpstr>
      <vt:lpstr>Nchelenge District Malaria Deaths Contribution in Luapula Province - 2016 to 2021</vt:lpstr>
      <vt:lpstr>Luapula Districts Malaria Deaths Trends - 2016 to 2021</vt:lpstr>
      <vt:lpstr>Districts Malaria Deaths in Luapula Province - 2016 to 2021</vt:lpstr>
      <vt:lpstr>Nchelenge Malaria Deaths Trends - 2016 to 2021</vt:lpstr>
      <vt:lpstr>Nchelenge Malaria Deaths Trend (Age groups) 2016 to 2021</vt:lpstr>
      <vt:lpstr>Severe Malaria</vt:lpstr>
      <vt:lpstr>Nchelenge Total Malaria Admissions Monthly Trends 2016 - 2021</vt:lpstr>
      <vt:lpstr>Nchelenge Total Malaria Admissions Monthly Trends (Age group) 2016 - 2021</vt:lpstr>
      <vt:lpstr>Nchelenge Malaria Admissions In Pregnancy 2016 - 2021</vt:lpstr>
      <vt:lpstr>IRS Coverage, OTTS &amp; Commodities</vt:lpstr>
      <vt:lpstr>Nchelenge IRS Coverage from 2016 to 2021</vt:lpstr>
      <vt:lpstr>Nchelenge IRS Coverage from 2016 to 2021</vt:lpstr>
      <vt:lpstr>Nchelenge District Outreach Technical Supportive Supervision (OTSS) Score 2017 - 2021</vt:lpstr>
      <vt:lpstr>Nchelenge District Commodities Trends 2018-2021</vt:lpstr>
      <vt:lpstr>Nchelenge District Commodities Trends 2018-2021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Nyimbili, Shida</dc:creator>
  <cp:lastModifiedBy>Killian, Dan</cp:lastModifiedBy>
  <cp:revision>240</cp:revision>
  <dcterms:created xsi:type="dcterms:W3CDTF">2020-12-17T12:40:12Z</dcterms:created>
  <dcterms:modified xsi:type="dcterms:W3CDTF">2022-04-30T04:21:01Z</dcterms:modified>
</cp:coreProperties>
</file>